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72" r:id="rId4"/>
    <p:sldId id="273" r:id="rId5"/>
    <p:sldId id="274" r:id="rId6"/>
    <p:sldId id="270" r:id="rId7"/>
    <p:sldId id="261" r:id="rId8"/>
    <p:sldId id="262" r:id="rId9"/>
    <p:sldId id="269" r:id="rId10"/>
    <p:sldId id="263" r:id="rId11"/>
    <p:sldId id="264" r:id="rId12"/>
    <p:sldId id="266" r:id="rId13"/>
    <p:sldId id="276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85"/>
    <a:srgbClr val="FFFF65"/>
    <a:srgbClr val="E3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81" y="67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ta Tërmkolli" userId="d51c51e0cc0254d8" providerId="LiveId" clId="{6B6104C3-6162-44E9-A0A8-8A3DAB8388CA}"/>
    <pc:docChg chg="custSel modSld">
      <pc:chgData name="Jeta Tërmkolli" userId="d51c51e0cc0254d8" providerId="LiveId" clId="{6B6104C3-6162-44E9-A0A8-8A3DAB8388CA}" dt="2023-07-05T20:07:55.105" v="400" actId="14100"/>
      <pc:docMkLst>
        <pc:docMk/>
      </pc:docMkLst>
      <pc:sldChg chg="modSp mod">
        <pc:chgData name="Jeta Tërmkolli" userId="d51c51e0cc0254d8" providerId="LiveId" clId="{6B6104C3-6162-44E9-A0A8-8A3DAB8388CA}" dt="2023-07-05T20:07:55.105" v="400" actId="14100"/>
        <pc:sldMkLst>
          <pc:docMk/>
          <pc:sldMk cId="629213880" sldId="257"/>
        </pc:sldMkLst>
        <pc:spChg chg="mod">
          <ac:chgData name="Jeta Tërmkolli" userId="d51c51e0cc0254d8" providerId="LiveId" clId="{6B6104C3-6162-44E9-A0A8-8A3DAB8388CA}" dt="2023-07-05T20:07:55.105" v="400" actId="14100"/>
          <ac:spMkLst>
            <pc:docMk/>
            <pc:sldMk cId="629213880" sldId="257"/>
            <ac:spMk id="3" creationId="{2FA55F73-86FA-51BF-75A3-1594B8A40113}"/>
          </ac:spMkLst>
        </pc:spChg>
      </pc:sldChg>
      <pc:sldChg chg="modSp mod">
        <pc:chgData name="Jeta Tërmkolli" userId="d51c51e0cc0254d8" providerId="LiveId" clId="{6B6104C3-6162-44E9-A0A8-8A3DAB8388CA}" dt="2023-07-05T16:50:53.951" v="24" actId="20577"/>
        <pc:sldMkLst>
          <pc:docMk/>
          <pc:sldMk cId="3261730837" sldId="263"/>
        </pc:sldMkLst>
        <pc:spChg chg="mod">
          <ac:chgData name="Jeta Tërmkolli" userId="d51c51e0cc0254d8" providerId="LiveId" clId="{6B6104C3-6162-44E9-A0A8-8A3DAB8388CA}" dt="2023-07-05T16:50:53.951" v="24" actId="20577"/>
          <ac:spMkLst>
            <pc:docMk/>
            <pc:sldMk cId="3261730837" sldId="263"/>
            <ac:spMk id="3" creationId="{959B3FC5-16D1-9A90-9840-D2B2DDB52C81}"/>
          </ac:spMkLst>
        </pc:spChg>
      </pc:sldChg>
      <pc:sldChg chg="modSp mod">
        <pc:chgData name="Jeta Tërmkolli" userId="d51c51e0cc0254d8" providerId="LiveId" clId="{6B6104C3-6162-44E9-A0A8-8A3DAB8388CA}" dt="2023-07-05T20:04:07.683" v="28" actId="20577"/>
        <pc:sldMkLst>
          <pc:docMk/>
          <pc:sldMk cId="2641752281" sldId="264"/>
        </pc:sldMkLst>
        <pc:spChg chg="mod">
          <ac:chgData name="Jeta Tërmkolli" userId="d51c51e0cc0254d8" providerId="LiveId" clId="{6B6104C3-6162-44E9-A0A8-8A3DAB8388CA}" dt="2023-07-05T20:04:07.683" v="28" actId="20577"/>
          <ac:spMkLst>
            <pc:docMk/>
            <pc:sldMk cId="2641752281" sldId="264"/>
            <ac:spMk id="3" creationId="{F8B3ED89-6A34-2550-6B4B-84CD3B926992}"/>
          </ac:spMkLst>
        </pc:spChg>
      </pc:sldChg>
      <pc:sldChg chg="modSp mod">
        <pc:chgData name="Jeta Tërmkolli" userId="d51c51e0cc0254d8" providerId="LiveId" clId="{6B6104C3-6162-44E9-A0A8-8A3DAB8388CA}" dt="2023-07-05T16:37:57.663" v="13" actId="1036"/>
        <pc:sldMkLst>
          <pc:docMk/>
          <pc:sldMk cId="1370062401" sldId="274"/>
        </pc:sldMkLst>
        <pc:spChg chg="mod">
          <ac:chgData name="Jeta Tërmkolli" userId="d51c51e0cc0254d8" providerId="LiveId" clId="{6B6104C3-6162-44E9-A0A8-8A3DAB8388CA}" dt="2023-07-05T16:35:53.248" v="5" actId="20577"/>
          <ac:spMkLst>
            <pc:docMk/>
            <pc:sldMk cId="1370062401" sldId="274"/>
            <ac:spMk id="7" creationId="{E1E6FADC-1857-A80D-A9E1-3D20CEB37EDF}"/>
          </ac:spMkLst>
        </pc:spChg>
        <pc:spChg chg="mod">
          <ac:chgData name="Jeta Tërmkolli" userId="d51c51e0cc0254d8" providerId="LiveId" clId="{6B6104C3-6162-44E9-A0A8-8A3DAB8388CA}" dt="2023-07-05T16:37:57.663" v="13" actId="1036"/>
          <ac:spMkLst>
            <pc:docMk/>
            <pc:sldMk cId="1370062401" sldId="274"/>
            <ac:spMk id="8" creationId="{B37C29F8-1FF5-2D5B-C65F-25EADB5B8060}"/>
          </ac:spMkLst>
        </pc:spChg>
      </pc:sldChg>
      <pc:sldChg chg="modSp mod">
        <pc:chgData name="Jeta Tërmkolli" userId="d51c51e0cc0254d8" providerId="LiveId" clId="{6B6104C3-6162-44E9-A0A8-8A3DAB8388CA}" dt="2023-07-05T20:03:41.992" v="26" actId="20577"/>
        <pc:sldMkLst>
          <pc:docMk/>
          <pc:sldMk cId="3541029276" sldId="277"/>
        </pc:sldMkLst>
        <pc:spChg chg="mod">
          <ac:chgData name="Jeta Tërmkolli" userId="d51c51e0cc0254d8" providerId="LiveId" clId="{6B6104C3-6162-44E9-A0A8-8A3DAB8388CA}" dt="2023-07-05T20:03:41.992" v="26" actId="20577"/>
          <ac:spMkLst>
            <pc:docMk/>
            <pc:sldMk cId="3541029276" sldId="277"/>
            <ac:spMk id="3" creationId="{00CB8492-47B7-5E2B-260E-94D325B9C64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Causes of emigration in Kosovo</a:t>
            </a:r>
          </a:p>
        </c:rich>
      </c:tx>
      <c:layout>
        <c:manualLayout>
          <c:xMode val="edge"/>
          <c:yMode val="edge"/>
          <c:x val="0.38144046418216065"/>
          <c:y val="1.11380972037236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9759514435695538E-2"/>
          <c:y val="7.3381497077199584E-2"/>
          <c:w val="0.98024048556430443"/>
          <c:h val="0.86127821505122337"/>
        </c:manualLayout>
      </c:layout>
      <c:lineChart>
        <c:grouping val="standard"/>
        <c:varyColors val="0"/>
        <c:ser>
          <c:idx val="0"/>
          <c:order val="0"/>
          <c:tx>
            <c:strRef>
              <c:f>Sheet1!$I$10</c:f>
              <c:strCache>
                <c:ptCount val="1"/>
                <c:pt idx="0">
                  <c:v>Papunesia 71.8%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Sheet1!$D$17:$D$24</c:f>
              <c:strCache>
                <c:ptCount val="8"/>
                <c:pt idx="0">
                  <c:v>social reasons </c:v>
                </c:pt>
                <c:pt idx="1">
                  <c:v>health reasons </c:v>
                </c:pt>
                <c:pt idx="2">
                  <c:v>others </c:v>
                </c:pt>
                <c:pt idx="3">
                  <c:v> family reunion </c:v>
                </c:pt>
                <c:pt idx="4">
                  <c:v>insecurity </c:v>
                </c:pt>
                <c:pt idx="5">
                  <c:v>job offers </c:v>
                </c:pt>
                <c:pt idx="6">
                  <c:v> better income </c:v>
                </c:pt>
                <c:pt idx="7">
                  <c:v> unemployment</c:v>
                </c:pt>
              </c:strCache>
            </c:strRef>
          </c:cat>
          <c:val>
            <c:numRef>
              <c:f>Sheet1!$I$11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EA-4DC4-9DD7-D5E1DB7C612E}"/>
            </c:ext>
          </c:extLst>
        </c:ser>
        <c:ser>
          <c:idx val="1"/>
          <c:order val="1"/>
          <c:spPr>
            <a:ln w="34925" cap="rnd">
              <a:solidFill>
                <a:schemeClr val="accent2"/>
              </a:solidFill>
              <a:round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marker>
            <c:symbol val="none"/>
          </c:marker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28EA-4DC4-9DD7-D5E1DB7C612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28EA-4DC4-9DD7-D5E1DB7C612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28EA-4DC4-9DD7-D5E1DB7C612E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28EA-4DC4-9DD7-D5E1DB7C61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Sheet1!$D$17:$D$24</c:f>
              <c:strCache>
                <c:ptCount val="8"/>
                <c:pt idx="0">
                  <c:v>social reasons </c:v>
                </c:pt>
                <c:pt idx="1">
                  <c:v>health reasons </c:v>
                </c:pt>
                <c:pt idx="2">
                  <c:v>others </c:v>
                </c:pt>
                <c:pt idx="3">
                  <c:v> family reunion </c:v>
                </c:pt>
                <c:pt idx="4">
                  <c:v>insecurity </c:v>
                </c:pt>
                <c:pt idx="5">
                  <c:v>job offers </c:v>
                </c:pt>
                <c:pt idx="6">
                  <c:v> better income </c:v>
                </c:pt>
                <c:pt idx="7">
                  <c:v> unemployment</c:v>
                </c:pt>
              </c:strCache>
            </c:strRef>
          </c:cat>
          <c:val>
            <c:numRef>
              <c:f>Sheet1!$F$17:$F$24</c:f>
              <c:numCache>
                <c:formatCode>General</c:formatCode>
                <c:ptCount val="8"/>
                <c:pt idx="0">
                  <c:v>2.2999999999999998</c:v>
                </c:pt>
                <c:pt idx="1">
                  <c:v>3.2</c:v>
                </c:pt>
                <c:pt idx="2">
                  <c:v>3.8</c:v>
                </c:pt>
                <c:pt idx="3">
                  <c:v>16.3</c:v>
                </c:pt>
                <c:pt idx="4">
                  <c:v>8.8000000000000007</c:v>
                </c:pt>
                <c:pt idx="5">
                  <c:v>16.5</c:v>
                </c:pt>
                <c:pt idx="6">
                  <c:v>64.5</c:v>
                </c:pt>
                <c:pt idx="7">
                  <c:v>71.8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EA-4DC4-9DD7-D5E1DB7C612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15282472"/>
        <c:axId val="515286432"/>
      </c:lineChart>
      <c:catAx>
        <c:axId val="515282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286432"/>
        <c:crosses val="autoZero"/>
        <c:auto val="1"/>
        <c:lblAlgn val="ctr"/>
        <c:lblOffset val="100"/>
        <c:noMultiLvlLbl val="0"/>
      </c:catAx>
      <c:valAx>
        <c:axId val="515286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282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microsoft.com/office/2007/relationships/hdphoto" Target="../media/hdphoto2.wdp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microsoft.com/office/2007/relationships/hdphoto" Target="../media/hdphoto3.wdp"/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2" Type="http://schemas.microsoft.com/office/2007/relationships/hdphoto" Target="../media/hdphoto4.wdp"/><Relationship Id="rId1" Type="http://schemas.openxmlformats.org/officeDocument/2006/relationships/image" Target="../media/image7.png"/></Relationships>
</file>

<file path=ppt/diagrams/_rels/data5.xml.rels><?xml version="1.0" encoding="UTF-8" standalone="yes"?>
<Relationships xmlns="http://schemas.openxmlformats.org/package/2006/relationships"><Relationship Id="rId2" Type="http://schemas.microsoft.com/office/2007/relationships/hdphoto" Target="../media/hdphoto5.wdp"/><Relationship Id="rId1" Type="http://schemas.openxmlformats.org/officeDocument/2006/relationships/image" Target="../media/image8.png"/></Relationships>
</file>

<file path=ppt/diagrams/_rels/data6.xml.rels><?xml version="1.0" encoding="UTF-8" standalone="yes"?>
<Relationships xmlns="http://schemas.openxmlformats.org/package/2006/relationships"><Relationship Id="rId2" Type="http://schemas.microsoft.com/office/2007/relationships/hdphoto" Target="../media/hdphoto6.wdp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microsoft.com/office/2007/relationships/hdphoto" Target="../media/hdphoto2.wdp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2" Type="http://schemas.microsoft.com/office/2007/relationships/hdphoto" Target="../media/hdphoto3.wdp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2" Type="http://schemas.microsoft.com/office/2007/relationships/hdphoto" Target="../media/hdphoto4.wdp"/><Relationship Id="rId1" Type="http://schemas.openxmlformats.org/officeDocument/2006/relationships/image" Target="../media/image7.png"/></Relationships>
</file>

<file path=ppt/diagrams/_rels/drawing5.xml.rels><?xml version="1.0" encoding="UTF-8" standalone="yes"?>
<Relationships xmlns="http://schemas.openxmlformats.org/package/2006/relationships"><Relationship Id="rId2" Type="http://schemas.microsoft.com/office/2007/relationships/hdphoto" Target="../media/hdphoto5.wdp"/><Relationship Id="rId1" Type="http://schemas.openxmlformats.org/officeDocument/2006/relationships/image" Target="../media/image8.png"/></Relationships>
</file>

<file path=ppt/diagrams/_rels/drawing6.xml.rels><?xml version="1.0" encoding="UTF-8" standalone="yes"?>
<Relationships xmlns="http://schemas.openxmlformats.org/package/2006/relationships"><Relationship Id="rId2" Type="http://schemas.microsoft.com/office/2007/relationships/hdphoto" Target="../media/hdphoto6.wdp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A880E5-8243-4953-8AB6-25178BCA4199}" type="doc">
      <dgm:prSet loTypeId="urn:microsoft.com/office/officeart/2008/layout/CircularPictureCallout" loCatId="picture" qsTypeId="urn:microsoft.com/office/officeart/2005/8/quickstyle/simple5" qsCatId="simple" csTypeId="urn:microsoft.com/office/officeart/2005/8/colors/accent1_2" csCatId="accent1" phldr="1"/>
      <dgm:spPr/>
    </dgm:pt>
    <dgm:pt modelId="{F83ED4B0-EF5F-4248-BF0A-2E4B2E6480CE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39%</a:t>
          </a:r>
        </a:p>
      </dgm:t>
    </dgm:pt>
    <dgm:pt modelId="{C0EF8C6B-8FC7-4304-BDCB-EF24EA03315F}" type="parTrans" cxnId="{0E4C4329-AD52-4746-9AFA-842AB6737DB0}">
      <dgm:prSet/>
      <dgm:spPr/>
      <dgm:t>
        <a:bodyPr/>
        <a:lstStyle/>
        <a:p>
          <a:endParaRPr lang="en-US"/>
        </a:p>
      </dgm:t>
    </dgm:pt>
    <dgm:pt modelId="{B9E192A6-09F3-4203-B3F9-579D115977F9}" type="sibTrans" cxnId="{0E4C4329-AD52-4746-9AFA-842AB6737DB0}">
      <dgm:prSet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lag of Germany - Wikipedia">
            <a:extLst>
              <a:ext uri="{FF2B5EF4-FFF2-40B4-BE49-F238E27FC236}">
                <a16:creationId xmlns:a16="http://schemas.microsoft.com/office/drawing/2014/main" id="{B8256179-26D9-1753-0B83-BCEE1252D504}"/>
              </a:ext>
            </a:extLst>
          </dgm14:cNvPr>
        </a:ext>
      </dgm:extLst>
    </dgm:pt>
    <dgm:pt modelId="{779C55F7-CF17-4ABD-B9AC-D9548E132766}" type="pres">
      <dgm:prSet presAssocID="{72A880E5-8243-4953-8AB6-25178BCA4199}" presName="Name0" presStyleCnt="0">
        <dgm:presLayoutVars>
          <dgm:chMax val="7"/>
          <dgm:chPref val="7"/>
          <dgm:dir/>
        </dgm:presLayoutVars>
      </dgm:prSet>
      <dgm:spPr/>
    </dgm:pt>
    <dgm:pt modelId="{DFD3D1CA-FD31-42B1-81EA-E7747A0C4E58}" type="pres">
      <dgm:prSet presAssocID="{72A880E5-8243-4953-8AB6-25178BCA4199}" presName="Name1" presStyleCnt="0"/>
      <dgm:spPr/>
    </dgm:pt>
    <dgm:pt modelId="{1358CDA1-FABD-49CC-AEDE-B04CDB3679A5}" type="pres">
      <dgm:prSet presAssocID="{B9E192A6-09F3-4203-B3F9-579D115977F9}" presName="picture_1" presStyleCnt="0"/>
      <dgm:spPr/>
    </dgm:pt>
    <dgm:pt modelId="{3F538F9B-678A-402D-806E-7A35D53309E1}" type="pres">
      <dgm:prSet presAssocID="{B9E192A6-09F3-4203-B3F9-579D115977F9}" presName="pictureRepeatNode" presStyleLbl="alignImgPlace1" presStyleIdx="0" presStyleCnt="1" custLinFactNeighborY="-5963"/>
      <dgm:spPr/>
    </dgm:pt>
    <dgm:pt modelId="{6BC8D99A-EFA6-4EA2-9F13-3E64CB84976D}" type="pres">
      <dgm:prSet presAssocID="{F83ED4B0-EF5F-4248-BF0A-2E4B2E6480CE}" presName="text_1" presStyleLbl="node1" presStyleIdx="0" presStyleCnt="0" custScaleY="90663" custLinFactNeighborX="8073" custLinFactNeighborY="-75124">
        <dgm:presLayoutVars>
          <dgm:bulletEnabled val="1"/>
        </dgm:presLayoutVars>
      </dgm:prSet>
      <dgm:spPr/>
    </dgm:pt>
  </dgm:ptLst>
  <dgm:cxnLst>
    <dgm:cxn modelId="{7EE9A31B-9DD0-48D9-A17B-C0766FD48806}" type="presOf" srcId="{72A880E5-8243-4953-8AB6-25178BCA4199}" destId="{779C55F7-CF17-4ABD-B9AC-D9548E132766}" srcOrd="0" destOrd="0" presId="urn:microsoft.com/office/officeart/2008/layout/CircularPictureCallout"/>
    <dgm:cxn modelId="{0E4C4329-AD52-4746-9AFA-842AB6737DB0}" srcId="{72A880E5-8243-4953-8AB6-25178BCA4199}" destId="{F83ED4B0-EF5F-4248-BF0A-2E4B2E6480CE}" srcOrd="0" destOrd="0" parTransId="{C0EF8C6B-8FC7-4304-BDCB-EF24EA03315F}" sibTransId="{B9E192A6-09F3-4203-B3F9-579D115977F9}"/>
    <dgm:cxn modelId="{42D9063A-2FC2-4A32-8855-7F75E0A1C54A}" type="presOf" srcId="{B9E192A6-09F3-4203-B3F9-579D115977F9}" destId="{3F538F9B-678A-402D-806E-7A35D53309E1}" srcOrd="0" destOrd="0" presId="urn:microsoft.com/office/officeart/2008/layout/CircularPictureCallout"/>
    <dgm:cxn modelId="{D4F92CD1-F666-48D0-9EF2-66F3BC783074}" type="presOf" srcId="{F83ED4B0-EF5F-4248-BF0A-2E4B2E6480CE}" destId="{6BC8D99A-EFA6-4EA2-9F13-3E64CB84976D}" srcOrd="0" destOrd="0" presId="urn:microsoft.com/office/officeart/2008/layout/CircularPictureCallout"/>
    <dgm:cxn modelId="{CF4CF59D-6CEB-487E-934B-95327FCDF78E}" type="presParOf" srcId="{779C55F7-CF17-4ABD-B9AC-D9548E132766}" destId="{DFD3D1CA-FD31-42B1-81EA-E7747A0C4E58}" srcOrd="0" destOrd="0" presId="urn:microsoft.com/office/officeart/2008/layout/CircularPictureCallout"/>
    <dgm:cxn modelId="{BCBA67B3-15C5-4915-9709-F6266AFC7F03}" type="presParOf" srcId="{DFD3D1CA-FD31-42B1-81EA-E7747A0C4E58}" destId="{1358CDA1-FABD-49CC-AEDE-B04CDB3679A5}" srcOrd="0" destOrd="0" presId="urn:microsoft.com/office/officeart/2008/layout/CircularPictureCallout"/>
    <dgm:cxn modelId="{AFF6604B-AD5E-4755-9003-EEFC910688B5}" type="presParOf" srcId="{1358CDA1-FABD-49CC-AEDE-B04CDB3679A5}" destId="{3F538F9B-678A-402D-806E-7A35D53309E1}" srcOrd="0" destOrd="0" presId="urn:microsoft.com/office/officeart/2008/layout/CircularPictureCallout"/>
    <dgm:cxn modelId="{AA0B7B56-2F13-4AA7-B42E-D78A9D57D41E}" type="presParOf" srcId="{DFD3D1CA-FD31-42B1-81EA-E7747A0C4E58}" destId="{6BC8D99A-EFA6-4EA2-9F13-3E64CB84976D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90EE5A-E453-4C39-A080-3899DD5D9404}" type="doc">
      <dgm:prSet loTypeId="urn:microsoft.com/office/officeart/2008/layout/CircularPictureCallout" loCatId="picture" qsTypeId="urn:microsoft.com/office/officeart/2005/8/quickstyle/simple5" qsCatId="simple" csTypeId="urn:microsoft.com/office/officeart/2005/8/colors/accent1_2" csCatId="accent1" phldr="1"/>
      <dgm:spPr/>
    </dgm:pt>
    <dgm:pt modelId="{CF6D5E55-2AB5-457D-A272-793782666004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23%</a:t>
          </a:r>
        </a:p>
      </dgm:t>
    </dgm:pt>
    <dgm:pt modelId="{C391D0C4-4BDE-4E18-9687-E67007912518}" type="parTrans" cxnId="{84EF3662-DFB2-411A-B3DA-51E9E9BC30C9}">
      <dgm:prSet/>
      <dgm:spPr/>
      <dgm:t>
        <a:bodyPr/>
        <a:lstStyle/>
        <a:p>
          <a:endParaRPr lang="en-US"/>
        </a:p>
      </dgm:t>
    </dgm:pt>
    <dgm:pt modelId="{7152B47B-9384-4B13-90F7-5BE55CDBD56D}" type="sibTrans" cxnId="{84EF3662-DFB2-411A-B3DA-51E9E9BC30C9}">
      <dgm:prSet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lag of Switzerland | Britannica">
            <a:extLst>
              <a:ext uri="{FF2B5EF4-FFF2-40B4-BE49-F238E27FC236}">
                <a16:creationId xmlns:a16="http://schemas.microsoft.com/office/drawing/2014/main" id="{B4BC6405-741C-6B00-09F0-C68AE1B5C36E}"/>
              </a:ext>
            </a:extLst>
          </dgm14:cNvPr>
        </a:ext>
      </dgm:extLst>
    </dgm:pt>
    <dgm:pt modelId="{C1D3A4AD-B9E1-4533-9014-950ECBECCA48}" type="pres">
      <dgm:prSet presAssocID="{7290EE5A-E453-4C39-A080-3899DD5D9404}" presName="Name0" presStyleCnt="0">
        <dgm:presLayoutVars>
          <dgm:chMax val="7"/>
          <dgm:chPref val="7"/>
          <dgm:dir/>
        </dgm:presLayoutVars>
      </dgm:prSet>
      <dgm:spPr/>
    </dgm:pt>
    <dgm:pt modelId="{323B1C65-EA27-47FD-AAAE-64E121DB33F0}" type="pres">
      <dgm:prSet presAssocID="{7290EE5A-E453-4C39-A080-3899DD5D9404}" presName="Name1" presStyleCnt="0"/>
      <dgm:spPr/>
    </dgm:pt>
    <dgm:pt modelId="{9DAEED74-BF07-4B01-A6D2-705A54CC3EC1}" type="pres">
      <dgm:prSet presAssocID="{7152B47B-9384-4B13-90F7-5BE55CDBD56D}" presName="picture_1" presStyleCnt="0"/>
      <dgm:spPr/>
    </dgm:pt>
    <dgm:pt modelId="{7CB4BB9E-5548-4112-8B81-BDE0EB4C71E2}" type="pres">
      <dgm:prSet presAssocID="{7152B47B-9384-4B13-90F7-5BE55CDBD56D}" presName="pictureRepeatNode" presStyleLbl="alignImgPlace1" presStyleIdx="0" presStyleCnt="1"/>
      <dgm:spPr/>
    </dgm:pt>
    <dgm:pt modelId="{757C9463-C486-4274-8C0C-60F9DA3754AF}" type="pres">
      <dgm:prSet presAssocID="{CF6D5E55-2AB5-457D-A272-793782666004}" presName="text_1" presStyleLbl="node1" presStyleIdx="0" presStyleCnt="0" custLinFactNeighborX="8380" custLinFactNeighborY="-50984">
        <dgm:presLayoutVars>
          <dgm:bulletEnabled val="1"/>
        </dgm:presLayoutVars>
      </dgm:prSet>
      <dgm:spPr/>
    </dgm:pt>
  </dgm:ptLst>
  <dgm:cxnLst>
    <dgm:cxn modelId="{84EF3662-DFB2-411A-B3DA-51E9E9BC30C9}" srcId="{7290EE5A-E453-4C39-A080-3899DD5D9404}" destId="{CF6D5E55-2AB5-457D-A272-793782666004}" srcOrd="0" destOrd="0" parTransId="{C391D0C4-4BDE-4E18-9687-E67007912518}" sibTransId="{7152B47B-9384-4B13-90F7-5BE55CDBD56D}"/>
    <dgm:cxn modelId="{FF84A051-3F66-413B-A55D-B1C60271A933}" type="presOf" srcId="{7152B47B-9384-4B13-90F7-5BE55CDBD56D}" destId="{7CB4BB9E-5548-4112-8B81-BDE0EB4C71E2}" srcOrd="0" destOrd="0" presId="urn:microsoft.com/office/officeart/2008/layout/CircularPictureCallout"/>
    <dgm:cxn modelId="{257396B1-2A2E-48CB-B1E9-24989394B184}" type="presOf" srcId="{7290EE5A-E453-4C39-A080-3899DD5D9404}" destId="{C1D3A4AD-B9E1-4533-9014-950ECBECCA48}" srcOrd="0" destOrd="0" presId="urn:microsoft.com/office/officeart/2008/layout/CircularPictureCallout"/>
    <dgm:cxn modelId="{DF0B21D9-B674-4477-9B83-F950F1936DD5}" type="presOf" srcId="{CF6D5E55-2AB5-457D-A272-793782666004}" destId="{757C9463-C486-4274-8C0C-60F9DA3754AF}" srcOrd="0" destOrd="0" presId="urn:microsoft.com/office/officeart/2008/layout/CircularPictureCallout"/>
    <dgm:cxn modelId="{DE979BA9-6B6A-4299-A837-60F9C1350819}" type="presParOf" srcId="{C1D3A4AD-B9E1-4533-9014-950ECBECCA48}" destId="{323B1C65-EA27-47FD-AAAE-64E121DB33F0}" srcOrd="0" destOrd="0" presId="urn:microsoft.com/office/officeart/2008/layout/CircularPictureCallout"/>
    <dgm:cxn modelId="{8548BA10-98C9-4B28-BDC5-B0A253BFE679}" type="presParOf" srcId="{323B1C65-EA27-47FD-AAAE-64E121DB33F0}" destId="{9DAEED74-BF07-4B01-A6D2-705A54CC3EC1}" srcOrd="0" destOrd="0" presId="urn:microsoft.com/office/officeart/2008/layout/CircularPictureCallout"/>
    <dgm:cxn modelId="{A796518A-339F-4FB9-83A6-5E9A8B4E57A1}" type="presParOf" srcId="{9DAEED74-BF07-4B01-A6D2-705A54CC3EC1}" destId="{7CB4BB9E-5548-4112-8B81-BDE0EB4C71E2}" srcOrd="0" destOrd="0" presId="urn:microsoft.com/office/officeart/2008/layout/CircularPictureCallout"/>
    <dgm:cxn modelId="{6D3FC471-0C9F-4458-8589-E9774F521AAE}" type="presParOf" srcId="{323B1C65-EA27-47FD-AAAE-64E121DB33F0}" destId="{757C9463-C486-4274-8C0C-60F9DA3754AF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B4F443-885D-49CC-80A1-BF53497C18BD}" type="doc">
      <dgm:prSet loTypeId="urn:microsoft.com/office/officeart/2008/layout/CircularPictureCallout" loCatId="picture" qsTypeId="urn:microsoft.com/office/officeart/2005/8/quickstyle/simple5" qsCatId="simple" csTypeId="urn:microsoft.com/office/officeart/2005/8/colors/accent1_2" csCatId="accent1" phldr="1"/>
      <dgm:spPr/>
    </dgm:pt>
    <dgm:pt modelId="{F26CA334-86CF-449D-92C9-9EBC94C914A5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7%</a:t>
          </a:r>
        </a:p>
      </dgm:t>
    </dgm:pt>
    <dgm:pt modelId="{44F03892-8599-4651-BC49-1E9C7B07AEDF}" type="parTrans" cxnId="{551AB0AC-4B0C-4D9D-BD76-2CE520AB93F9}">
      <dgm:prSet/>
      <dgm:spPr/>
      <dgm:t>
        <a:bodyPr/>
        <a:lstStyle/>
        <a:p>
          <a:endParaRPr lang="en-US"/>
        </a:p>
      </dgm:t>
    </dgm:pt>
    <dgm:pt modelId="{4703CC86-3C13-4240-A38B-1987C20AB0AE}" type="sibTrans" cxnId="{551AB0AC-4B0C-4D9D-BD76-2CE520AB93F9}">
      <dgm:prSet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lag of Italy - Wikipedia">
            <a:extLst>
              <a:ext uri="{FF2B5EF4-FFF2-40B4-BE49-F238E27FC236}">
                <a16:creationId xmlns:a16="http://schemas.microsoft.com/office/drawing/2014/main" id="{DD48E5A7-6BAB-2665-4FAB-BE68950FD894}"/>
              </a:ext>
            </a:extLst>
          </dgm14:cNvPr>
        </a:ext>
      </dgm:extLst>
    </dgm:pt>
    <dgm:pt modelId="{D2B9CFD2-1780-44D1-9254-5A15994D3A06}" type="pres">
      <dgm:prSet presAssocID="{23B4F443-885D-49CC-80A1-BF53497C18BD}" presName="Name0" presStyleCnt="0">
        <dgm:presLayoutVars>
          <dgm:chMax val="7"/>
          <dgm:chPref val="7"/>
          <dgm:dir/>
        </dgm:presLayoutVars>
      </dgm:prSet>
      <dgm:spPr/>
    </dgm:pt>
    <dgm:pt modelId="{09555093-C0CB-48C9-BB22-C3618E73D9EF}" type="pres">
      <dgm:prSet presAssocID="{23B4F443-885D-49CC-80A1-BF53497C18BD}" presName="Name1" presStyleCnt="0"/>
      <dgm:spPr/>
    </dgm:pt>
    <dgm:pt modelId="{C3CB2D51-8814-4AA3-AE26-17A9472F566B}" type="pres">
      <dgm:prSet presAssocID="{4703CC86-3C13-4240-A38B-1987C20AB0AE}" presName="picture_1" presStyleCnt="0"/>
      <dgm:spPr/>
    </dgm:pt>
    <dgm:pt modelId="{CAD74A8C-1DD1-42DA-9C6A-C63D480BF3AD}" type="pres">
      <dgm:prSet presAssocID="{4703CC86-3C13-4240-A38B-1987C20AB0AE}" presName="pictureRepeatNode" presStyleLbl="alignImgPlace1" presStyleIdx="0" presStyleCnt="1" custScaleX="103654" custScaleY="104088" custLinFactNeighborX="9747" custLinFactNeighborY="-6869"/>
      <dgm:spPr/>
    </dgm:pt>
    <dgm:pt modelId="{E91AB33C-5AF3-41A5-93B2-325C66317064}" type="pres">
      <dgm:prSet presAssocID="{F26CA334-86CF-449D-92C9-9EBC94C914A5}" presName="text_1" presStyleLbl="node1" presStyleIdx="0" presStyleCnt="0" custLinFactNeighborX="15089" custLinFactNeighborY="-76742">
        <dgm:presLayoutVars>
          <dgm:bulletEnabled val="1"/>
        </dgm:presLayoutVars>
      </dgm:prSet>
      <dgm:spPr/>
    </dgm:pt>
  </dgm:ptLst>
  <dgm:cxnLst>
    <dgm:cxn modelId="{8FDD2E24-8CA9-44F7-9B96-4892976DFB26}" type="presOf" srcId="{23B4F443-885D-49CC-80A1-BF53497C18BD}" destId="{D2B9CFD2-1780-44D1-9254-5A15994D3A06}" srcOrd="0" destOrd="0" presId="urn:microsoft.com/office/officeart/2008/layout/CircularPictureCallout"/>
    <dgm:cxn modelId="{551AB0AC-4B0C-4D9D-BD76-2CE520AB93F9}" srcId="{23B4F443-885D-49CC-80A1-BF53497C18BD}" destId="{F26CA334-86CF-449D-92C9-9EBC94C914A5}" srcOrd="0" destOrd="0" parTransId="{44F03892-8599-4651-BC49-1E9C7B07AEDF}" sibTransId="{4703CC86-3C13-4240-A38B-1987C20AB0AE}"/>
    <dgm:cxn modelId="{742C92EE-35F7-4054-B4E3-A2C2AE838CEF}" type="presOf" srcId="{4703CC86-3C13-4240-A38B-1987C20AB0AE}" destId="{CAD74A8C-1DD1-42DA-9C6A-C63D480BF3AD}" srcOrd="0" destOrd="0" presId="urn:microsoft.com/office/officeart/2008/layout/CircularPictureCallout"/>
    <dgm:cxn modelId="{11103CF3-C2ED-43BB-945E-39E2DF934678}" type="presOf" srcId="{F26CA334-86CF-449D-92C9-9EBC94C914A5}" destId="{E91AB33C-5AF3-41A5-93B2-325C66317064}" srcOrd="0" destOrd="0" presId="urn:microsoft.com/office/officeart/2008/layout/CircularPictureCallout"/>
    <dgm:cxn modelId="{7ADE4C99-03F0-44C7-832C-AA29B7FA4294}" type="presParOf" srcId="{D2B9CFD2-1780-44D1-9254-5A15994D3A06}" destId="{09555093-C0CB-48C9-BB22-C3618E73D9EF}" srcOrd="0" destOrd="0" presId="urn:microsoft.com/office/officeart/2008/layout/CircularPictureCallout"/>
    <dgm:cxn modelId="{8963A573-FE7A-4368-9906-E06451804794}" type="presParOf" srcId="{09555093-C0CB-48C9-BB22-C3618E73D9EF}" destId="{C3CB2D51-8814-4AA3-AE26-17A9472F566B}" srcOrd="0" destOrd="0" presId="urn:microsoft.com/office/officeart/2008/layout/CircularPictureCallout"/>
    <dgm:cxn modelId="{A766679F-A135-4BB4-B071-8639A7D22E6A}" type="presParOf" srcId="{C3CB2D51-8814-4AA3-AE26-17A9472F566B}" destId="{CAD74A8C-1DD1-42DA-9C6A-C63D480BF3AD}" srcOrd="0" destOrd="0" presId="urn:microsoft.com/office/officeart/2008/layout/CircularPictureCallout"/>
    <dgm:cxn modelId="{01285556-9603-4415-AFEE-72E58FEAC293}" type="presParOf" srcId="{09555093-C0CB-48C9-BB22-C3618E73D9EF}" destId="{E91AB33C-5AF3-41A5-93B2-325C66317064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9C851A-61D8-4EB0-A78B-1CBA5B4CA1DA}" type="doc">
      <dgm:prSet loTypeId="urn:microsoft.com/office/officeart/2008/layout/CircularPictureCallout" loCatId="picture" qsTypeId="urn:microsoft.com/office/officeart/2005/8/quickstyle/simple5" qsCatId="simple" csTypeId="urn:microsoft.com/office/officeart/2005/8/colors/accent1_2" csCatId="accent1" phldr="1"/>
      <dgm:spPr/>
    </dgm:pt>
    <dgm:pt modelId="{017F5FCE-EF48-4BB5-B44F-5E24A2612542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7%</a:t>
          </a:r>
        </a:p>
      </dgm:t>
    </dgm:pt>
    <dgm:pt modelId="{7142D9C6-CDA2-4061-B37F-1AAA44DB1D86}" type="parTrans" cxnId="{75225294-AF65-402F-ABC7-0BA159DD8FEE}">
      <dgm:prSet/>
      <dgm:spPr/>
      <dgm:t>
        <a:bodyPr/>
        <a:lstStyle/>
        <a:p>
          <a:endParaRPr lang="en-US"/>
        </a:p>
      </dgm:t>
    </dgm:pt>
    <dgm:pt modelId="{003175BD-BD4F-4B75-A534-DEE800626291}" type="sibTrans" cxnId="{75225294-AF65-402F-ABC7-0BA159DD8FEE}">
      <dgm:prSet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lag of Austria - Wikipedia">
            <a:extLst>
              <a:ext uri="{FF2B5EF4-FFF2-40B4-BE49-F238E27FC236}">
                <a16:creationId xmlns:a16="http://schemas.microsoft.com/office/drawing/2014/main" id="{DDED5516-5367-D731-F4F2-3BFC9DFB6AE3}"/>
              </a:ext>
            </a:extLst>
          </dgm14:cNvPr>
        </a:ext>
      </dgm:extLst>
    </dgm:pt>
    <dgm:pt modelId="{676C655E-A6BF-49CD-A048-DEE13810B438}" type="pres">
      <dgm:prSet presAssocID="{FC9C851A-61D8-4EB0-A78B-1CBA5B4CA1DA}" presName="Name0" presStyleCnt="0">
        <dgm:presLayoutVars>
          <dgm:chMax val="7"/>
          <dgm:chPref val="7"/>
          <dgm:dir/>
        </dgm:presLayoutVars>
      </dgm:prSet>
      <dgm:spPr/>
    </dgm:pt>
    <dgm:pt modelId="{24B7C83E-64CA-4E3B-935B-B26C99425BA7}" type="pres">
      <dgm:prSet presAssocID="{FC9C851A-61D8-4EB0-A78B-1CBA5B4CA1DA}" presName="Name1" presStyleCnt="0"/>
      <dgm:spPr/>
    </dgm:pt>
    <dgm:pt modelId="{AC099F3E-F5E8-476B-9505-C943C5F77EF8}" type="pres">
      <dgm:prSet presAssocID="{003175BD-BD4F-4B75-A534-DEE800626291}" presName="picture_1" presStyleCnt="0"/>
      <dgm:spPr/>
    </dgm:pt>
    <dgm:pt modelId="{216244BC-63B0-4958-88F1-6B0D8E45B27F}" type="pres">
      <dgm:prSet presAssocID="{003175BD-BD4F-4B75-A534-DEE800626291}" presName="pictureRepeatNode" presStyleLbl="alignImgPlace1" presStyleIdx="0" presStyleCnt="1" custLinFactNeighborX="-23474" custLinFactNeighborY="-3647"/>
      <dgm:spPr/>
    </dgm:pt>
    <dgm:pt modelId="{EC21070E-C888-45C5-AA24-BDD8AF206C33}" type="pres">
      <dgm:prSet presAssocID="{017F5FCE-EF48-4BB5-B44F-5E24A2612542}" presName="text_1" presStyleLbl="node1" presStyleIdx="0" presStyleCnt="0" custLinFactNeighborX="-33298" custLinFactNeighborY="-69692">
        <dgm:presLayoutVars>
          <dgm:bulletEnabled val="1"/>
        </dgm:presLayoutVars>
      </dgm:prSet>
      <dgm:spPr/>
    </dgm:pt>
  </dgm:ptLst>
  <dgm:cxnLst>
    <dgm:cxn modelId="{85972808-511E-40A3-8563-FCD7D86D8F17}" type="presOf" srcId="{017F5FCE-EF48-4BB5-B44F-5E24A2612542}" destId="{EC21070E-C888-45C5-AA24-BDD8AF206C33}" srcOrd="0" destOrd="0" presId="urn:microsoft.com/office/officeart/2008/layout/CircularPictureCallout"/>
    <dgm:cxn modelId="{DDFFDA16-0D6C-4896-AB9B-735B358A5D2B}" type="presOf" srcId="{003175BD-BD4F-4B75-A534-DEE800626291}" destId="{216244BC-63B0-4958-88F1-6B0D8E45B27F}" srcOrd="0" destOrd="0" presId="urn:microsoft.com/office/officeart/2008/layout/CircularPictureCallout"/>
    <dgm:cxn modelId="{61780F46-E13F-48F1-B3EA-C0511BE36351}" type="presOf" srcId="{FC9C851A-61D8-4EB0-A78B-1CBA5B4CA1DA}" destId="{676C655E-A6BF-49CD-A048-DEE13810B438}" srcOrd="0" destOrd="0" presId="urn:microsoft.com/office/officeart/2008/layout/CircularPictureCallout"/>
    <dgm:cxn modelId="{75225294-AF65-402F-ABC7-0BA159DD8FEE}" srcId="{FC9C851A-61D8-4EB0-A78B-1CBA5B4CA1DA}" destId="{017F5FCE-EF48-4BB5-B44F-5E24A2612542}" srcOrd="0" destOrd="0" parTransId="{7142D9C6-CDA2-4061-B37F-1AAA44DB1D86}" sibTransId="{003175BD-BD4F-4B75-A534-DEE800626291}"/>
    <dgm:cxn modelId="{57AD0A6C-ECEC-4FB3-84AB-E5C0E0010B28}" type="presParOf" srcId="{676C655E-A6BF-49CD-A048-DEE13810B438}" destId="{24B7C83E-64CA-4E3B-935B-B26C99425BA7}" srcOrd="0" destOrd="0" presId="urn:microsoft.com/office/officeart/2008/layout/CircularPictureCallout"/>
    <dgm:cxn modelId="{335771A7-926E-4A5B-B9D3-92F83B5EB9FD}" type="presParOf" srcId="{24B7C83E-64CA-4E3B-935B-B26C99425BA7}" destId="{AC099F3E-F5E8-476B-9505-C943C5F77EF8}" srcOrd="0" destOrd="0" presId="urn:microsoft.com/office/officeart/2008/layout/CircularPictureCallout"/>
    <dgm:cxn modelId="{DE87299A-DA16-4F95-A510-F8C028FB9207}" type="presParOf" srcId="{AC099F3E-F5E8-476B-9505-C943C5F77EF8}" destId="{216244BC-63B0-4958-88F1-6B0D8E45B27F}" srcOrd="0" destOrd="0" presId="urn:microsoft.com/office/officeart/2008/layout/CircularPictureCallout"/>
    <dgm:cxn modelId="{F19C991B-AFBB-4417-A034-5909EB988DEF}" type="presParOf" srcId="{24B7C83E-64CA-4E3B-935B-B26C99425BA7}" destId="{EC21070E-C888-45C5-AA24-BDD8AF206C33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3151A3-DB2A-4B96-93B1-36DD6420622B}" type="doc">
      <dgm:prSet loTypeId="urn:microsoft.com/office/officeart/2008/layout/CircularPictureCallout" loCatId="picture" qsTypeId="urn:microsoft.com/office/officeart/2005/8/quickstyle/simple5" qsCatId="simple" csTypeId="urn:microsoft.com/office/officeart/2005/8/colors/accent1_2" csCatId="accent1" phldr="1"/>
      <dgm:spPr/>
    </dgm:pt>
    <dgm:pt modelId="{D51C409C-7EF1-4561-8009-1BDBBB86E7E0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7%</a:t>
          </a:r>
        </a:p>
      </dgm:t>
    </dgm:pt>
    <dgm:pt modelId="{1ADF6AE5-EFC6-4397-B41B-FC7A6E3E2E70}" type="parTrans" cxnId="{1C2557DA-2B35-47DE-B939-4B793FD7A90F}">
      <dgm:prSet/>
      <dgm:spPr/>
      <dgm:t>
        <a:bodyPr/>
        <a:lstStyle/>
        <a:p>
          <a:endParaRPr lang="en-US"/>
        </a:p>
      </dgm:t>
    </dgm:pt>
    <dgm:pt modelId="{36DBC55F-75B8-4E53-A198-4BEE6DFCCBA8}" type="sibTrans" cxnId="{1C2557DA-2B35-47DE-B939-4B793FD7A90F}">
      <dgm:prSet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lag of Sweden - Wikipedia">
            <a:extLst>
              <a:ext uri="{FF2B5EF4-FFF2-40B4-BE49-F238E27FC236}">
                <a16:creationId xmlns:a16="http://schemas.microsoft.com/office/drawing/2014/main" id="{F51B7815-8AC7-FAC9-C97F-A3BE4D808ADF}"/>
              </a:ext>
            </a:extLst>
          </dgm14:cNvPr>
        </a:ext>
      </dgm:extLst>
    </dgm:pt>
    <dgm:pt modelId="{9F391411-5270-4DF4-98A4-46DBBCA14C2B}" type="pres">
      <dgm:prSet presAssocID="{943151A3-DB2A-4B96-93B1-36DD6420622B}" presName="Name0" presStyleCnt="0">
        <dgm:presLayoutVars>
          <dgm:chMax val="7"/>
          <dgm:chPref val="7"/>
          <dgm:dir/>
        </dgm:presLayoutVars>
      </dgm:prSet>
      <dgm:spPr/>
    </dgm:pt>
    <dgm:pt modelId="{4F61328C-19B4-4AB6-BD4D-5818B5BFFD10}" type="pres">
      <dgm:prSet presAssocID="{943151A3-DB2A-4B96-93B1-36DD6420622B}" presName="Name1" presStyleCnt="0"/>
      <dgm:spPr/>
    </dgm:pt>
    <dgm:pt modelId="{8A2B7D62-7416-48C1-A3D9-D163D21AC9EB}" type="pres">
      <dgm:prSet presAssocID="{36DBC55F-75B8-4E53-A198-4BEE6DFCCBA8}" presName="picture_1" presStyleCnt="0"/>
      <dgm:spPr/>
    </dgm:pt>
    <dgm:pt modelId="{6B8F9251-90F3-46B2-986F-2F302FA4FEF3}" type="pres">
      <dgm:prSet presAssocID="{36DBC55F-75B8-4E53-A198-4BEE6DFCCBA8}" presName="pictureRepeatNode" presStyleLbl="alignImgPlace1" presStyleIdx="0" presStyleCnt="1"/>
      <dgm:spPr/>
    </dgm:pt>
    <dgm:pt modelId="{695B4F8E-8648-4547-AF4D-5D8D450A19C5}" type="pres">
      <dgm:prSet presAssocID="{D51C409C-7EF1-4561-8009-1BDBBB86E7E0}" presName="text_1" presStyleLbl="node1" presStyleIdx="0" presStyleCnt="0" custLinFactNeighborX="-1407" custLinFactNeighborY="-47729">
        <dgm:presLayoutVars>
          <dgm:bulletEnabled val="1"/>
        </dgm:presLayoutVars>
      </dgm:prSet>
      <dgm:spPr/>
    </dgm:pt>
  </dgm:ptLst>
  <dgm:cxnLst>
    <dgm:cxn modelId="{5EDD87A4-F858-4F22-832D-38699BACD701}" type="presOf" srcId="{36DBC55F-75B8-4E53-A198-4BEE6DFCCBA8}" destId="{6B8F9251-90F3-46B2-986F-2F302FA4FEF3}" srcOrd="0" destOrd="0" presId="urn:microsoft.com/office/officeart/2008/layout/CircularPictureCallout"/>
    <dgm:cxn modelId="{7F2A5ED0-7EE7-4783-9BF5-7910B7700901}" type="presOf" srcId="{D51C409C-7EF1-4561-8009-1BDBBB86E7E0}" destId="{695B4F8E-8648-4547-AF4D-5D8D450A19C5}" srcOrd="0" destOrd="0" presId="urn:microsoft.com/office/officeart/2008/layout/CircularPictureCallout"/>
    <dgm:cxn modelId="{1C2557DA-2B35-47DE-B939-4B793FD7A90F}" srcId="{943151A3-DB2A-4B96-93B1-36DD6420622B}" destId="{D51C409C-7EF1-4561-8009-1BDBBB86E7E0}" srcOrd="0" destOrd="0" parTransId="{1ADF6AE5-EFC6-4397-B41B-FC7A6E3E2E70}" sibTransId="{36DBC55F-75B8-4E53-A198-4BEE6DFCCBA8}"/>
    <dgm:cxn modelId="{AE669AE4-D575-4BB7-AF23-57B85E731037}" type="presOf" srcId="{943151A3-DB2A-4B96-93B1-36DD6420622B}" destId="{9F391411-5270-4DF4-98A4-46DBBCA14C2B}" srcOrd="0" destOrd="0" presId="urn:microsoft.com/office/officeart/2008/layout/CircularPictureCallout"/>
    <dgm:cxn modelId="{5D16B24B-EBB5-4A07-B680-D2F67B0FB857}" type="presParOf" srcId="{9F391411-5270-4DF4-98A4-46DBBCA14C2B}" destId="{4F61328C-19B4-4AB6-BD4D-5818B5BFFD10}" srcOrd="0" destOrd="0" presId="urn:microsoft.com/office/officeart/2008/layout/CircularPictureCallout"/>
    <dgm:cxn modelId="{D7661149-151C-4D72-B094-55EF93F6A146}" type="presParOf" srcId="{4F61328C-19B4-4AB6-BD4D-5818B5BFFD10}" destId="{8A2B7D62-7416-48C1-A3D9-D163D21AC9EB}" srcOrd="0" destOrd="0" presId="urn:microsoft.com/office/officeart/2008/layout/CircularPictureCallout"/>
    <dgm:cxn modelId="{FC9252FA-2DFE-4BD9-9EE1-FB433EEC2BA4}" type="presParOf" srcId="{8A2B7D62-7416-48C1-A3D9-D163D21AC9EB}" destId="{6B8F9251-90F3-46B2-986F-2F302FA4FEF3}" srcOrd="0" destOrd="0" presId="urn:microsoft.com/office/officeart/2008/layout/CircularPictureCallout"/>
    <dgm:cxn modelId="{4BA9798C-5F99-4202-84A4-A4B13C86256E}" type="presParOf" srcId="{4F61328C-19B4-4AB6-BD4D-5818B5BFFD10}" destId="{695B4F8E-8648-4547-AF4D-5D8D450A19C5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6B7C40-45C3-4D11-BBB2-AA386AC44B37}" type="doc">
      <dgm:prSet loTypeId="urn:microsoft.com/office/officeart/2008/layout/CircularPictureCallout" loCatId="picture" qsTypeId="urn:microsoft.com/office/officeart/2005/8/quickstyle/simple5" qsCatId="simple" csTypeId="urn:microsoft.com/office/officeart/2005/8/colors/accent1_2" csCatId="accent1" phldr="1"/>
      <dgm:spPr/>
    </dgm:pt>
    <dgm:pt modelId="{A5DD80CB-7067-40F2-B5B0-D310214E48A5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15%</a:t>
          </a:r>
        </a:p>
      </dgm:t>
    </dgm:pt>
    <dgm:pt modelId="{79B5209D-2947-4643-8D26-3EB390BF2903}" type="parTrans" cxnId="{D70B907D-1420-460E-8E14-FBB5292A3A4F}">
      <dgm:prSet/>
      <dgm:spPr/>
      <dgm:t>
        <a:bodyPr/>
        <a:lstStyle/>
        <a:p>
          <a:endParaRPr lang="en-US"/>
        </a:p>
      </dgm:t>
    </dgm:pt>
    <dgm:pt modelId="{CC1D443B-DA17-45E2-A5EE-0913BF40C290}" type="sibTrans" cxnId="{D70B907D-1420-460E-8E14-FBB5292A3A4F}">
      <dgm:prSet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A Lot Of Different Countries Flags Seamless Pattern Royalty Free SVG,  Cliparts, Vectors, And Stock Illustration. Image 61211909.">
            <a:extLst>
              <a:ext uri="{FF2B5EF4-FFF2-40B4-BE49-F238E27FC236}">
                <a16:creationId xmlns:a16="http://schemas.microsoft.com/office/drawing/2014/main" id="{F3AE4746-5328-A34B-7E83-E3679D3BE2EB}"/>
              </a:ext>
            </a:extLst>
          </dgm14:cNvPr>
        </a:ext>
      </dgm:extLst>
    </dgm:pt>
    <dgm:pt modelId="{53E366ED-9887-4690-A642-A1963AFE9FB0}" type="pres">
      <dgm:prSet presAssocID="{B76B7C40-45C3-4D11-BBB2-AA386AC44B37}" presName="Name0" presStyleCnt="0">
        <dgm:presLayoutVars>
          <dgm:chMax val="7"/>
          <dgm:chPref val="7"/>
          <dgm:dir/>
        </dgm:presLayoutVars>
      </dgm:prSet>
      <dgm:spPr/>
    </dgm:pt>
    <dgm:pt modelId="{7EAA5399-102B-44CB-914C-B46E465124B2}" type="pres">
      <dgm:prSet presAssocID="{B76B7C40-45C3-4D11-BBB2-AA386AC44B37}" presName="Name1" presStyleCnt="0"/>
      <dgm:spPr/>
    </dgm:pt>
    <dgm:pt modelId="{350166E9-A316-4391-9BE1-12E1060CA0C3}" type="pres">
      <dgm:prSet presAssocID="{CC1D443B-DA17-45E2-A5EE-0913BF40C290}" presName="picture_1" presStyleCnt="0"/>
      <dgm:spPr/>
    </dgm:pt>
    <dgm:pt modelId="{12EDE17C-A3E3-4A4E-8181-388A3CCE2ED3}" type="pres">
      <dgm:prSet presAssocID="{CC1D443B-DA17-45E2-A5EE-0913BF40C290}" presName="pictureRepeatNode" presStyleLbl="alignImgPlace1" presStyleIdx="0" presStyleCnt="1"/>
      <dgm:spPr/>
    </dgm:pt>
    <dgm:pt modelId="{7124269D-59EB-42A6-917B-A6FEF9112B8A}" type="pres">
      <dgm:prSet presAssocID="{A5DD80CB-7067-40F2-B5B0-D310214E48A5}" presName="text_1" presStyleLbl="node1" presStyleIdx="0" presStyleCnt="0" custLinFactNeighborX="-6472" custLinFactNeighborY="-52491">
        <dgm:presLayoutVars>
          <dgm:bulletEnabled val="1"/>
        </dgm:presLayoutVars>
      </dgm:prSet>
      <dgm:spPr/>
    </dgm:pt>
  </dgm:ptLst>
  <dgm:cxnLst>
    <dgm:cxn modelId="{DC535961-8DD7-43E7-B5A1-D287E01EA89D}" type="presOf" srcId="{B76B7C40-45C3-4D11-BBB2-AA386AC44B37}" destId="{53E366ED-9887-4690-A642-A1963AFE9FB0}" srcOrd="0" destOrd="0" presId="urn:microsoft.com/office/officeart/2008/layout/CircularPictureCallout"/>
    <dgm:cxn modelId="{09201F69-26BD-43F5-8D05-5BB0BD0C69C7}" type="presOf" srcId="{CC1D443B-DA17-45E2-A5EE-0913BF40C290}" destId="{12EDE17C-A3E3-4A4E-8181-388A3CCE2ED3}" srcOrd="0" destOrd="0" presId="urn:microsoft.com/office/officeart/2008/layout/CircularPictureCallout"/>
    <dgm:cxn modelId="{D70B907D-1420-460E-8E14-FBB5292A3A4F}" srcId="{B76B7C40-45C3-4D11-BBB2-AA386AC44B37}" destId="{A5DD80CB-7067-40F2-B5B0-D310214E48A5}" srcOrd="0" destOrd="0" parTransId="{79B5209D-2947-4643-8D26-3EB390BF2903}" sibTransId="{CC1D443B-DA17-45E2-A5EE-0913BF40C290}"/>
    <dgm:cxn modelId="{60BB56D5-0134-4813-B04D-D425B7D118E8}" type="presOf" srcId="{A5DD80CB-7067-40F2-B5B0-D310214E48A5}" destId="{7124269D-59EB-42A6-917B-A6FEF9112B8A}" srcOrd="0" destOrd="0" presId="urn:microsoft.com/office/officeart/2008/layout/CircularPictureCallout"/>
    <dgm:cxn modelId="{BFB118CE-3FAA-4373-9794-CBA54E99F6D1}" type="presParOf" srcId="{53E366ED-9887-4690-A642-A1963AFE9FB0}" destId="{7EAA5399-102B-44CB-914C-B46E465124B2}" srcOrd="0" destOrd="0" presId="urn:microsoft.com/office/officeart/2008/layout/CircularPictureCallout"/>
    <dgm:cxn modelId="{ABD6325A-DF5F-4DE7-96BF-66370B6367B5}" type="presParOf" srcId="{7EAA5399-102B-44CB-914C-B46E465124B2}" destId="{350166E9-A316-4391-9BE1-12E1060CA0C3}" srcOrd="0" destOrd="0" presId="urn:microsoft.com/office/officeart/2008/layout/CircularPictureCallout"/>
    <dgm:cxn modelId="{AA3391FB-2F0F-42D2-B730-61421CD0D851}" type="presParOf" srcId="{350166E9-A316-4391-9BE1-12E1060CA0C3}" destId="{12EDE17C-A3E3-4A4E-8181-388A3CCE2ED3}" srcOrd="0" destOrd="0" presId="urn:microsoft.com/office/officeart/2008/layout/CircularPictureCallout"/>
    <dgm:cxn modelId="{7719DC7A-20E5-447C-82BB-11EB62238FFB}" type="presParOf" srcId="{7EAA5399-102B-44CB-914C-B46E465124B2}" destId="{7124269D-59EB-42A6-917B-A6FEF9112B8A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38F9B-678A-402D-806E-7A35D53309E1}">
      <dsp:nvSpPr>
        <dsp:cNvPr id="0" name=""/>
        <dsp:cNvSpPr/>
      </dsp:nvSpPr>
      <dsp:spPr>
        <a:xfrm>
          <a:off x="720384" y="436368"/>
          <a:ext cx="1440769" cy="14407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BC8D99A-EFA6-4EA2-9F13-3E64CB84976D}">
      <dsp:nvSpPr>
        <dsp:cNvPr id="0" name=""/>
        <dsp:cNvSpPr/>
      </dsp:nvSpPr>
      <dsp:spPr>
        <a:xfrm>
          <a:off x="1054163" y="952347"/>
          <a:ext cx="922092" cy="431060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39%</a:t>
          </a:r>
        </a:p>
      </dsp:txBody>
      <dsp:txXfrm>
        <a:off x="1054163" y="952347"/>
        <a:ext cx="922092" cy="4310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4BB9E-5548-4112-8B81-BDE0EB4C71E2}">
      <dsp:nvSpPr>
        <dsp:cNvPr id="0" name=""/>
        <dsp:cNvSpPr/>
      </dsp:nvSpPr>
      <dsp:spPr>
        <a:xfrm>
          <a:off x="692994" y="549672"/>
          <a:ext cx="1385988" cy="138598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57C9463-C486-4274-8C0C-60F9DA3754AF}">
      <dsp:nvSpPr>
        <dsp:cNvPr id="0" name=""/>
        <dsp:cNvSpPr/>
      </dsp:nvSpPr>
      <dsp:spPr>
        <a:xfrm>
          <a:off x="1016805" y="1052443"/>
          <a:ext cx="887032" cy="457376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23%</a:t>
          </a:r>
        </a:p>
      </dsp:txBody>
      <dsp:txXfrm>
        <a:off x="1016805" y="1052443"/>
        <a:ext cx="887032" cy="4573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74A8C-1DD1-42DA-9C6A-C63D480BF3AD}">
      <dsp:nvSpPr>
        <dsp:cNvPr id="0" name=""/>
        <dsp:cNvSpPr/>
      </dsp:nvSpPr>
      <dsp:spPr>
        <a:xfrm>
          <a:off x="768785" y="703009"/>
          <a:ext cx="1375822" cy="138158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91AB33C-5AF3-41A5-93B2-325C66317064}">
      <dsp:nvSpPr>
        <dsp:cNvPr id="0" name=""/>
        <dsp:cNvSpPr/>
      </dsp:nvSpPr>
      <dsp:spPr>
        <a:xfrm>
          <a:off x="1030758" y="1189979"/>
          <a:ext cx="849486" cy="438016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7%</a:t>
          </a:r>
        </a:p>
      </dsp:txBody>
      <dsp:txXfrm>
        <a:off x="1030758" y="1189979"/>
        <a:ext cx="849486" cy="438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244BC-63B0-4958-88F1-6B0D8E45B27F}">
      <dsp:nvSpPr>
        <dsp:cNvPr id="0" name=""/>
        <dsp:cNvSpPr/>
      </dsp:nvSpPr>
      <dsp:spPr>
        <a:xfrm>
          <a:off x="380271" y="671836"/>
          <a:ext cx="1433581" cy="143358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C21070E-C888-45C5-AA24-BDD8AF206C33}">
      <dsp:nvSpPr>
        <dsp:cNvPr id="0" name=""/>
        <dsp:cNvSpPr/>
      </dsp:nvSpPr>
      <dsp:spPr>
        <a:xfrm>
          <a:off x="669328" y="1155650"/>
          <a:ext cx="917492" cy="473081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7%</a:t>
          </a:r>
        </a:p>
      </dsp:txBody>
      <dsp:txXfrm>
        <a:off x="669328" y="1155650"/>
        <a:ext cx="917492" cy="4730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F9251-90F3-46B2-986F-2F302FA4FEF3}">
      <dsp:nvSpPr>
        <dsp:cNvPr id="0" name=""/>
        <dsp:cNvSpPr/>
      </dsp:nvSpPr>
      <dsp:spPr>
        <a:xfrm>
          <a:off x="716790" y="473718"/>
          <a:ext cx="1433581" cy="143358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95B4F8E-8648-4547-AF4D-5D8D450A19C5}">
      <dsp:nvSpPr>
        <dsp:cNvPr id="0" name=""/>
        <dsp:cNvSpPr/>
      </dsp:nvSpPr>
      <dsp:spPr>
        <a:xfrm>
          <a:off x="961926" y="1009153"/>
          <a:ext cx="917492" cy="473081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7%</a:t>
          </a:r>
        </a:p>
      </dsp:txBody>
      <dsp:txXfrm>
        <a:off x="961926" y="1009153"/>
        <a:ext cx="917492" cy="4730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DE17C-A3E3-4A4E-8181-388A3CCE2ED3}">
      <dsp:nvSpPr>
        <dsp:cNvPr id="0" name=""/>
        <dsp:cNvSpPr/>
      </dsp:nvSpPr>
      <dsp:spPr>
        <a:xfrm>
          <a:off x="716790" y="724119"/>
          <a:ext cx="1433581" cy="143358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124269D-59EB-42A6-917B-A6FEF9112B8A}">
      <dsp:nvSpPr>
        <dsp:cNvPr id="0" name=""/>
        <dsp:cNvSpPr/>
      </dsp:nvSpPr>
      <dsp:spPr>
        <a:xfrm>
          <a:off x="915455" y="1237026"/>
          <a:ext cx="917492" cy="473081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15%</a:t>
          </a:r>
        </a:p>
      </dsp:txBody>
      <dsp:txXfrm>
        <a:off x="915455" y="1237026"/>
        <a:ext cx="917492" cy="473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4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6907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4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500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58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0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35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1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6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3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9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6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8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FF9BB-61C6-4347-896C-50079C7DB027}" type="datetimeFigureOut">
              <a:rPr lang="en-US" smtClean="0"/>
              <a:t>07/05/2023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F85536-6B53-4748-A95D-94954F8DB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6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stor.eu/bitstream/10419/171181/1/iza-wol-373.pdf" TargetMode="External"/><Relationship Id="rId2" Type="http://schemas.openxmlformats.org/officeDocument/2006/relationships/hyperlink" Target="https://cberuk.com/cdn/conference_proceedings/2015iciee_india39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onitor.al/vetem-per-dy-muaj-mbi-120-mije-qytetare-te-kosoves-aplikojne-per-viza-te-punes/" TargetMode="External"/><Relationship Id="rId5" Type="http://schemas.openxmlformats.org/officeDocument/2006/relationships/hyperlink" Target="https://d4d-ks.org/wp-content/uploads/2020/06/D4D_Mobiliteti-i-Fuqise-Punetore_SHQ.pdf" TargetMode="External"/><Relationship Id="rId4" Type="http://schemas.openxmlformats.org/officeDocument/2006/relationships/hyperlink" Target="https://www.gazetaexpress.com/ikja-e-mjekeve-a-do-te-shkoje-edhe-kosova-rruges-se-shqiperise-per-tua-bllokuar-diplomat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4d-ks.org/wp-content/uploads/2022/05/D4D_PolicyBrief_Rinia_04_SHQ_web.pdf" TargetMode="External"/><Relationship Id="rId2" Type="http://schemas.openxmlformats.org/officeDocument/2006/relationships/hyperlink" Target="https://mpb.rks-gov.net/Uploads/Documents/Pdf/AL/378/Strategjia-e-Migrimit-2021-2025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sk.rks-gov.net/media/6873/vlersimi-i-popullesise-ne-kosove-2021-final.pdf" TargetMode="External"/><Relationship Id="rId5" Type="http://schemas.openxmlformats.org/officeDocument/2006/relationships/hyperlink" Target="https://www.kosova-sot.info/opinione/431875/emigrimet-a-po-rrezikohet-kosova-nga-ky-fenomen/" TargetMode="External"/><Relationship Id="rId4" Type="http://schemas.openxmlformats.org/officeDocument/2006/relationships/hyperlink" Target="https://www.undp.org/kosovo/publications/public-pulse-analysis-correlation-between-labour-market-kosovo-and-out-migratio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FE760-4014-813F-6D20-C1A30E774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0633" y="2587840"/>
            <a:ext cx="9999216" cy="240140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What are the Driving </a:t>
            </a:r>
            <a:r>
              <a:rPr lang="en-US" sz="4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actors of Legal </a:t>
            </a:r>
            <a:r>
              <a:rPr lang="en-US" sz="4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migration in Kosovo and what Consequences can the Country </a:t>
            </a:r>
            <a:r>
              <a:rPr lang="en-US" sz="4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ace from Growing Emigration </a:t>
            </a:r>
            <a:r>
              <a:rPr lang="en-US" sz="4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rends?</a:t>
            </a:r>
            <a:b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95C128-1D37-147B-A34B-76906861E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62112" y="4456590"/>
            <a:ext cx="2024109" cy="736846"/>
          </a:xfrm>
        </p:spPr>
        <p:txBody>
          <a:bodyPr>
            <a:normAutofit/>
          </a:bodyPr>
          <a:lstStyle/>
          <a:p>
            <a:r>
              <a:rPr lang="en-US" sz="2000" dirty="0"/>
              <a:t>Tringa Tërmkolli</a:t>
            </a:r>
          </a:p>
        </p:txBody>
      </p:sp>
    </p:spTree>
    <p:extLst>
      <p:ext uri="{BB962C8B-B14F-4D97-AF65-F5344CB8AC3E}">
        <p14:creationId xmlns:p14="http://schemas.microsoft.com/office/powerpoint/2010/main" val="3141115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DF800-7B4C-3FD3-AB1A-C513331F0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636" y="656947"/>
            <a:ext cx="9826732" cy="1214761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 Drain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B3FC5-16D1-9A90-9840-D2B2DDB52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261" y="1580226"/>
            <a:ext cx="10431263" cy="2503502"/>
          </a:xfrm>
        </p:spPr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"Brain Drain" phenomenon: The intensification of legal emigration of young and highly educated people, leading to a loss of skilled workforce.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Impact on the health sector: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Emigration</a:t>
            </a: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doctors and nurses to EU countries, especially Germany, due to better working conditions and higher salaries.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Disturbing statistics: According to the Chamber of Doctors of Kosovo, 666 doctors left Kosovo from 2018  to October 2022. The Chamber of Nurses reported over 600 nurses leaving in 2022 alone.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Expected intensification of emigration in the medical field: The German 'Qualified Immigration Law' for non-European citizens, </a:t>
            </a:r>
            <a:r>
              <a:rPr lang="en-US" sz="26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en-US" sz="26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since March 2020, may contribute to further emigration of medical personnel.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300" b="0" i="0" dirty="0">
              <a:effectLst/>
              <a:latin typeface="Söhne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748375-D79B-7C22-DDAF-38A8D4256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892" y="4127294"/>
            <a:ext cx="3857349" cy="2409846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6C0C31B-23CB-ADBD-5219-067F21FD42DD}"/>
              </a:ext>
            </a:extLst>
          </p:cNvPr>
          <p:cNvSpPr/>
          <p:nvPr/>
        </p:nvSpPr>
        <p:spPr>
          <a:xfrm>
            <a:off x="1695636" y="4531716"/>
            <a:ext cx="3764130" cy="296140"/>
          </a:xfrm>
          <a:prstGeom prst="roundRect">
            <a:avLst/>
          </a:prstGeom>
          <a:solidFill>
            <a:srgbClr val="FFFF85"/>
          </a:solidFill>
          <a:ln>
            <a:solidFill>
              <a:srgbClr val="FFCC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Doctor’s salary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760CD1F-977D-FB84-BA0A-65101B98DB23}"/>
              </a:ext>
            </a:extLst>
          </p:cNvPr>
          <p:cNvSpPr/>
          <p:nvPr/>
        </p:nvSpPr>
        <p:spPr>
          <a:xfrm>
            <a:off x="1695636" y="4838325"/>
            <a:ext cx="1882065" cy="11185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In Germany</a:t>
            </a:r>
          </a:p>
          <a:p>
            <a:pPr algn="ctr"/>
            <a:r>
              <a:rPr lang="en-US" dirty="0"/>
              <a:t>4000 Euro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8A71A1F-35D4-B170-DB7F-56AD61AA5E42}"/>
              </a:ext>
            </a:extLst>
          </p:cNvPr>
          <p:cNvSpPr/>
          <p:nvPr/>
        </p:nvSpPr>
        <p:spPr>
          <a:xfrm>
            <a:off x="3577701" y="4838325"/>
            <a:ext cx="1882065" cy="11185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In Kosovo</a:t>
            </a:r>
          </a:p>
          <a:p>
            <a:pPr algn="ctr"/>
            <a:r>
              <a:rPr lang="en-US" dirty="0"/>
              <a:t>630 Euro</a:t>
            </a:r>
          </a:p>
        </p:txBody>
      </p:sp>
    </p:spTree>
    <p:extLst>
      <p:ext uri="{BB962C8B-B14F-4D97-AF65-F5344CB8AC3E}">
        <p14:creationId xmlns:p14="http://schemas.microsoft.com/office/powerpoint/2010/main" val="3261730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BAE15-725A-48E8-5E6D-10083CD2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146" y="399495"/>
            <a:ext cx="9622654" cy="1291192"/>
          </a:xfrm>
        </p:spPr>
        <p:txBody>
          <a:bodyPr>
            <a:noAutofit/>
          </a:bodyPr>
          <a:lstStyle/>
          <a:p>
            <a:pPr algn="ctr"/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Possible Trends of Emigration </a:t>
            </a:r>
            <a:r>
              <a:rPr lang="en-US" b="1" kern="0" dirty="0">
                <a:latin typeface="Times New Roman" panose="02020603050405020304" pitchFamily="18" charset="0"/>
                <a:ea typeface="MS Mincho" panose="02020609040205080304" pitchFamily="49" charset="-128"/>
              </a:rPr>
              <a:t>G</a:t>
            </a:r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rowth in the Future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3ED89-6A34-2550-6B4B-84CD3B926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040" y="1926455"/>
            <a:ext cx="9977760" cy="3586578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Continuous growth in emigration trends from Kosovo, indicating a concerning issue.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 findings by Democracy for Development (DAD): 60% of Kosovars would leave the country if given the opportunity.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Higher inclination to emigrate among young people (81.6%) compared to other age groups.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Education level and emigration: Students have the highest inclination to leave at 81.4%.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Permanent emigration: Around 44.2% of young people expressed the intention to leave permanently.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Increasing number of work visa applications: In December 2021 and January 2022 alone, over 120,000 Kosovo citizens applied for work visas in EU countries such as Germany, Switzerland, and Croatia.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Anticipated increase in emigration: The statistics indicate a growing trend in emigration and suggest that the number of departures is expected to increase in the future.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752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3530-567F-51EC-E4C9-66DE0F320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789" y="621438"/>
            <a:ext cx="10545824" cy="1283562"/>
          </a:xfrm>
        </p:spPr>
        <p:txBody>
          <a:bodyPr>
            <a:noAutofit/>
          </a:bodyPr>
          <a:lstStyle/>
          <a:p>
            <a:pPr algn="ctr"/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Consequences of the High </a:t>
            </a:r>
            <a:r>
              <a:rPr lang="en-US" b="1" kern="0" dirty="0">
                <a:latin typeface="Times New Roman" panose="02020603050405020304" pitchFamily="18" charset="0"/>
                <a:ea typeface="MS Mincho" panose="02020609040205080304" pitchFamily="49" charset="-128"/>
              </a:rPr>
              <a:t>R</a:t>
            </a:r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ate of </a:t>
            </a:r>
            <a:r>
              <a:rPr lang="en-US" b="1" kern="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Rmigration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C61F4-CA58-103E-D645-71407E6CB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038" y="1571348"/>
            <a:ext cx="9977761" cy="4341180"/>
          </a:xfrm>
        </p:spPr>
        <p:txBody>
          <a:bodyPr>
            <a:normAutofit fontScale="5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Proper policies and institutional support are lacking in Kosovo to effectively manage the positive aspects of emigration.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Remittances play important role in the country's economy, but excessive emigration can lead to problems.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Emigration can contribute to development in both the origin and destination countries, but the negative effects are often greater in the origin countries.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Consequences of high emigration in Kosovo: loss of labor force, brain drain, and population decline.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Decrease in population: According to the 2021 report of the Statistics Agency of Kosovo, the population of Kosovo has decreased by -24,215 inhabitants.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Lack of workforce: Many businesses, particularly in the construction and gastronomy sectors, face difficulties due to the shortage of staff.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3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Consequences for the health system: The flight of medical personnel poses serious challenges to the healthcare system, and there is a risk of potential collapse if the trend continues.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85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2D780-80A5-E6E0-1899-24647E749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247" y="648070"/>
            <a:ext cx="9853365" cy="125693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1731B95-4C38-9C6E-0239-38F9E2E9B7C3}"/>
              </a:ext>
            </a:extLst>
          </p:cNvPr>
          <p:cNvSpPr/>
          <p:nvPr/>
        </p:nvSpPr>
        <p:spPr>
          <a:xfrm>
            <a:off x="1482572" y="1198484"/>
            <a:ext cx="10235104" cy="4447714"/>
          </a:xfrm>
          <a:prstGeom prst="cloud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Kosovo is experiencing high emigration trends since the end of the recent war.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Statistics and surveys indicate a continued desire to emigrate, suggesting that emigration will likely persist in the future.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Urgent measures need to be taken by the government to address the issue.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Incentivizing young people to stay and creating new job opportunities are crucial in preventing the emigration of the younger generations.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04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04157-96A3-2328-C4F5-AAC22EC3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859" y="621438"/>
            <a:ext cx="9897754" cy="736845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B8492-47B7-5E2B-260E-94D325B9C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859" y="1500327"/>
            <a:ext cx="9897753" cy="482057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Dubey, S.,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Mallah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V. (2015),  Migration: causes and effects. The Business &amp; Management Review,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fq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228, 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https://cberuk.com/cdn/conference_proceedings/2015iciee_india39.pdf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Simpson, N.B. (2017) , Demographic and economic determinants of migration: Push and pull factors drive the decision to stay or move, IZA World of Labor, fq.3 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https://www.econstor.eu/bitstream/10419/171181/1/iza-wol-373.pdf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Gazeta Express (2022) </a:t>
            </a:r>
            <a:r>
              <a:rPr lang="en-US" sz="1800" u="sng" spc="-15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https://www.gazetaexpress.com/ikja-e-mjekeve-a-do-te-shkoje-edhe-kosova-rruges-se-shqiperise per-</a:t>
            </a:r>
            <a:r>
              <a:rPr lang="en-US" sz="1800" u="sng" spc="-15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tua</a:t>
            </a:r>
            <a:r>
              <a:rPr lang="en-US" sz="1800" u="sng" spc="-15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1800" u="sng" spc="-15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bllokuar</a:t>
            </a:r>
            <a:r>
              <a:rPr lang="en-US" sz="1800" u="sng" spc="-15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-diplomat/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Democracy for Development (DAD),  2020, “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Mobiliteti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fuqisë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Punëtore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”,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fq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20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https://d4d-ks.org/wp-content/uploads/2020/06/D4D_Mobiliteti-i-Fuqise-Punetore_SHQ.pdf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Monitor.al 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https://www.monitor.al/vetem-per-dy-muaj-mbi-120-mije-qytetare-te-kosoves-aplikojne-per-viza-te-punes/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29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5B34A-5CDF-681D-E613-35F5A9C9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901" y="639192"/>
            <a:ext cx="9755711" cy="568171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81AE-BDB7-C5FA-6AE3-4824FE5BB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736" y="1669002"/>
            <a:ext cx="9888876" cy="468741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Strategjia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për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Migrim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2021-2025,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Republika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Kosovës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fq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11 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https://mpb.rksgov.net/Uploads/Documents/Pdf/AL/378/Strategjia-e-Migrimit-2021-2025.pdf</a:t>
            </a:r>
            <a:endParaRPr lang="en-US" sz="1800" u="sng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Democracy for Development (2022), Rini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aktive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për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zhvillim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të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Qëndrueshëm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fq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4                                                                                              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https://d4d-ks.org/wp-content/uploads/2022/05/D4D_PolicyBrief_Rinia_04_SHQ_web.pdf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UNDP (2020 )“ Correlation Between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Labour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Market in Kosovo and out Migration”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https://www.undp.org/kosovo/publications/public-pulse-analysis-correlation-between-labour-market-kosovo-and-out-migration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Behrami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Sami,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Kosovasot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 </a:t>
            </a:r>
            <a:r>
              <a:rPr lang="en-US" sz="1800" u="sng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Kosova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Sot (kosova-sot.info)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Agjencia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Statistikave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të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Kosovës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( 2021),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Vlerësimi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Popullsisë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fq</a:t>
            </a:r>
            <a: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10,  </a:t>
            </a:r>
            <a:r>
              <a:rPr lang="en-US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https://ask.rks-gov.net/media/6873/vlersimi-i-popullesise-ne-kosove-2021-final.pdf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02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03463-73C8-95A6-3517-F57C3F9B6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615" y="681036"/>
            <a:ext cx="4471385" cy="748269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55F73-86FA-51BF-75A3-1594B8A40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017" y="1597980"/>
            <a:ext cx="5690588" cy="501588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Migration as a historical process: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Migration has existed since ancient times.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Human society has populated the entire globe through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Emigration trends in Kosovo:</a:t>
            </a:r>
          </a:p>
          <a:p>
            <a:pPr marL="0" indent="0" algn="l"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High level of emigration since the end of the last war.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Emigration can be legal or illegal.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objectives:</a:t>
            </a:r>
          </a:p>
          <a:p>
            <a:pPr marL="0" indent="0">
              <a:buNone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Examine the issues of growing emigration trends in      </a:t>
            </a:r>
          </a:p>
          <a:p>
            <a:pPr marL="0" indent="0"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Kosovo</a:t>
            </a:r>
          </a:p>
          <a:p>
            <a:pPr marL="0" indent="0"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Analyze factors contributing to high growth of         </a:t>
            </a:r>
          </a:p>
          <a:p>
            <a:pPr marL="0" indent="0"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emigration.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Address consequences of increased legal emigration.</a:t>
            </a:r>
          </a:p>
          <a:p>
            <a:pPr marL="0" indent="0">
              <a:buNone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Predict future growth trends in emigration.</a:t>
            </a:r>
          </a:p>
          <a:p>
            <a:pPr marL="0" indent="0" algn="l">
              <a:buNone/>
            </a:pPr>
            <a:endParaRPr lang="en-US" sz="1800" b="0" i="0" dirty="0">
              <a:effectLst/>
              <a:latin typeface="Söhne"/>
            </a:endParaRPr>
          </a:p>
          <a:p>
            <a:pPr marL="0" indent="0">
              <a:buNone/>
            </a:pPr>
            <a:endParaRPr lang="en-US" sz="1800" b="0" i="0" dirty="0">
              <a:effectLst/>
              <a:latin typeface="Söhne"/>
            </a:endParaRPr>
          </a:p>
          <a:p>
            <a:endParaRPr lang="en-US" dirty="0"/>
          </a:p>
        </p:txBody>
      </p:sp>
      <p:pic>
        <p:nvPicPr>
          <p:cNvPr id="3078" name="Picture 6" descr="Human migration | Definition, Overview, &amp; Facts | Britannica">
            <a:extLst>
              <a:ext uri="{FF2B5EF4-FFF2-40B4-BE49-F238E27FC236}">
                <a16:creationId xmlns:a16="http://schemas.microsoft.com/office/drawing/2014/main" id="{0847CFC8-9AEB-390D-1069-CFCB754DE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970" y="3796609"/>
            <a:ext cx="4180201" cy="248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Don't call them migrants | OSCE">
            <a:extLst>
              <a:ext uri="{FF2B5EF4-FFF2-40B4-BE49-F238E27FC236}">
                <a16:creationId xmlns:a16="http://schemas.microsoft.com/office/drawing/2014/main" id="{0B070563-4DCB-E121-2A3F-356CE757D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972" y="1047565"/>
            <a:ext cx="4180200" cy="248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21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600891"/>
            <a:ext cx="9799320" cy="146304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1240971" y="1509204"/>
            <a:ext cx="4180115" cy="477402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methodology: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Reliance on secondary sources.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and quantitative methods.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description and analysis, as well as comparative methods.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of scientific sources from local and international literature on migration.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official documents, reports, research, and credible organizations' analyses.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89961" y="2187625"/>
            <a:ext cx="2683329" cy="11495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Definition of Migration</a:t>
            </a:r>
          </a:p>
          <a:p>
            <a:pPr algn="ctr"/>
            <a:r>
              <a:rPr lang="en-US" dirty="0"/>
              <a:t>Methodology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373290" y="2586446"/>
            <a:ext cx="391885" cy="339635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65175" y="2181497"/>
            <a:ext cx="2588625" cy="11495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Causes of Emigration – Push and Pull Factors</a:t>
            </a:r>
          </a:p>
        </p:txBody>
      </p:sp>
      <p:sp>
        <p:nvSpPr>
          <p:cNvPr id="8" name="Down Arrow 7"/>
          <p:cNvSpPr/>
          <p:nvPr/>
        </p:nvSpPr>
        <p:spPr>
          <a:xfrm>
            <a:off x="9876607" y="3354775"/>
            <a:ext cx="365760" cy="447879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765175" y="3802654"/>
            <a:ext cx="2588625" cy="11495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Characteristics of Emigration in Kosovo </a:t>
            </a:r>
          </a:p>
        </p:txBody>
      </p:sp>
      <p:sp>
        <p:nvSpPr>
          <p:cNvPr id="10" name="Right Arrow 9"/>
          <p:cNvSpPr/>
          <p:nvPr/>
        </p:nvSpPr>
        <p:spPr>
          <a:xfrm flipH="1">
            <a:off x="8373290" y="4213634"/>
            <a:ext cx="391885" cy="33375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89961" y="3802653"/>
            <a:ext cx="2683329" cy="11495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Conclusion</a:t>
            </a:r>
          </a:p>
          <a:p>
            <a:pPr algn="ctr"/>
            <a:r>
              <a:rPr lang="en-US" dirty="0"/>
              <a:t>Reference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A04FEB-EA11-A685-BBFF-483B1DC01047}"/>
              </a:ext>
            </a:extLst>
          </p:cNvPr>
          <p:cNvSpPr/>
          <p:nvPr/>
        </p:nvSpPr>
        <p:spPr>
          <a:xfrm>
            <a:off x="5689961" y="1535907"/>
            <a:ext cx="5663839" cy="3479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Parts of the Research</a:t>
            </a:r>
          </a:p>
        </p:txBody>
      </p:sp>
    </p:spTree>
    <p:extLst>
      <p:ext uri="{BB962C8B-B14F-4D97-AF65-F5344CB8AC3E}">
        <p14:creationId xmlns:p14="http://schemas.microsoft.com/office/powerpoint/2010/main" val="2414521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30F5C-357A-9466-A600-0F0F2DAD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757" y="683581"/>
            <a:ext cx="9817855" cy="630314"/>
          </a:xfrm>
        </p:spPr>
        <p:txBody>
          <a:bodyPr>
            <a:noAutofit/>
          </a:bodyPr>
          <a:lstStyle/>
          <a:p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Definition of Migration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3C5BB-818C-91BF-4CC7-7B5FBD495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730" y="2617064"/>
            <a:ext cx="5751882" cy="378410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Migration is a historical process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migration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"The movement of individuals who depart from their country of origin or habitual residence to settle permanently or temporarily in another country.“</a:t>
            </a:r>
            <a:endParaRPr lang="en-US" sz="1800" kern="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162E1C6-97DC-BE13-0D2F-F0B96D2514C5}"/>
              </a:ext>
            </a:extLst>
          </p:cNvPr>
          <p:cNvSpPr/>
          <p:nvPr/>
        </p:nvSpPr>
        <p:spPr>
          <a:xfrm>
            <a:off x="1349406" y="1650322"/>
            <a:ext cx="10155206" cy="63031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Migration involves the movement of people within a country or across country borders.</a:t>
            </a:r>
          </a:p>
        </p:txBody>
      </p:sp>
      <p:pic>
        <p:nvPicPr>
          <p:cNvPr id="5" name="Picture 2" descr="Immigration Movement of People. Immigration vs. Emigration What is the  difference? - ppt download">
            <a:extLst>
              <a:ext uri="{FF2B5EF4-FFF2-40B4-BE49-F238E27FC236}">
                <a16:creationId xmlns:a16="http://schemas.microsoft.com/office/drawing/2014/main" id="{321320EB-2DA8-BDEB-3551-9A69057B0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406" y="2598937"/>
            <a:ext cx="4101483" cy="378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F55F12C-0721-FE9E-74FF-0723EDA2EC02}"/>
              </a:ext>
            </a:extLst>
          </p:cNvPr>
          <p:cNvSpPr/>
          <p:nvPr/>
        </p:nvSpPr>
        <p:spPr>
          <a:xfrm>
            <a:off x="6152224" y="4441055"/>
            <a:ext cx="2112887" cy="170599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Latin</a:t>
            </a:r>
          </a:p>
          <a:p>
            <a:pPr algn="ctr"/>
            <a:r>
              <a:rPr lang="en-US" dirty="0"/>
              <a:t>“</a:t>
            </a:r>
            <a:r>
              <a:rPr lang="en-US" dirty="0" err="1"/>
              <a:t>migratio</a:t>
            </a:r>
            <a:r>
              <a:rPr lang="en-US" dirty="0"/>
              <a:t>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80088F-FB81-9F46-A253-FD69ECA49EE6}"/>
              </a:ext>
            </a:extLst>
          </p:cNvPr>
          <p:cNvSpPr/>
          <p:nvPr/>
        </p:nvSpPr>
        <p:spPr>
          <a:xfrm>
            <a:off x="8366779" y="5216001"/>
            <a:ext cx="923278" cy="1560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E7A308-BD85-97AB-48D9-BBE001D758CC}"/>
              </a:ext>
            </a:extLst>
          </p:cNvPr>
          <p:cNvSpPr/>
          <p:nvPr/>
        </p:nvSpPr>
        <p:spPr>
          <a:xfrm>
            <a:off x="9391725" y="4441056"/>
            <a:ext cx="2112887" cy="170599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English</a:t>
            </a:r>
          </a:p>
          <a:p>
            <a:pPr algn="ctr"/>
            <a:r>
              <a:rPr lang="en-US" dirty="0"/>
              <a:t>“migration”</a:t>
            </a:r>
          </a:p>
        </p:txBody>
      </p:sp>
    </p:spTree>
    <p:extLst>
      <p:ext uri="{BB962C8B-B14F-4D97-AF65-F5344CB8AC3E}">
        <p14:creationId xmlns:p14="http://schemas.microsoft.com/office/powerpoint/2010/main" val="4032952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82CA78-F0DC-85D9-D450-EF11D3E1D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124" y="639192"/>
            <a:ext cx="9844487" cy="852257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Causes of Emigration - Factors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7B30B7E-9879-0FF0-1271-C547B569D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7666" y="1580225"/>
            <a:ext cx="5128334" cy="4330997"/>
          </a:xfrm>
        </p:spPr>
        <p:txBody>
          <a:bodyPr>
            <a:norm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Economic reasons: dire economic situation, search for work, higher wages.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Family reasons: joining family members.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Educational reasons: migration for studying purposes.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Conflict and persecution: forced migration due to conflict, persecution, or human rights violations.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factors: migration prompted by natural disasters or environmental conditions.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E6FADC-1857-A80D-A9E1-3D20CEB37EDF}"/>
              </a:ext>
            </a:extLst>
          </p:cNvPr>
          <p:cNvSpPr/>
          <p:nvPr/>
        </p:nvSpPr>
        <p:spPr>
          <a:xfrm>
            <a:off x="6675979" y="1580225"/>
            <a:ext cx="2015231" cy="3586579"/>
          </a:xfrm>
          <a:prstGeom prst="rect">
            <a:avLst/>
          </a:prstGeom>
          <a:solidFill>
            <a:srgbClr val="E3EFF5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Push factors: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0" i="0" dirty="0">
                <a:effectLst/>
                <a:latin typeface="Söhne"/>
              </a:rPr>
              <a:t>poverty</a:t>
            </a:r>
            <a:endParaRPr lang="en-US" dirty="0"/>
          </a:p>
          <a:p>
            <a:pPr algn="ctr"/>
            <a:r>
              <a:rPr lang="en-US" sz="1800" b="0" i="0" dirty="0">
                <a:effectLst/>
                <a:latin typeface="Söhne"/>
              </a:rPr>
              <a:t>low wages</a:t>
            </a:r>
          </a:p>
          <a:p>
            <a:pPr algn="ctr"/>
            <a:r>
              <a:rPr lang="en-US" sz="1800" b="0" i="0" dirty="0">
                <a:effectLst/>
                <a:latin typeface="Söhne"/>
              </a:rPr>
              <a:t>high unemployment</a:t>
            </a:r>
            <a:endParaRPr lang="en-US" dirty="0"/>
          </a:p>
          <a:p>
            <a:pPr algn="ctr"/>
            <a:r>
              <a:rPr lang="en-US" sz="1800" b="0" i="0" dirty="0">
                <a:effectLst/>
                <a:latin typeface="Söhne"/>
              </a:rPr>
              <a:t>corruption</a:t>
            </a:r>
            <a:endParaRPr lang="en-US" dirty="0"/>
          </a:p>
          <a:p>
            <a:pPr algn="ctr"/>
            <a:r>
              <a:rPr lang="en-US" sz="1800" b="0" i="0" dirty="0">
                <a:effectLst/>
                <a:latin typeface="Söhne"/>
              </a:rPr>
              <a:t>nepotism</a:t>
            </a:r>
            <a:endParaRPr lang="en-US" dirty="0"/>
          </a:p>
          <a:p>
            <a:pPr algn="ctr"/>
            <a:r>
              <a:rPr lang="en-US" sz="1800" b="0" i="0" dirty="0">
                <a:effectLst/>
                <a:latin typeface="Söhne"/>
              </a:rPr>
              <a:t>low education levels</a:t>
            </a:r>
            <a:endParaRPr lang="en-US" dirty="0"/>
          </a:p>
          <a:p>
            <a:pPr algn="ctr"/>
            <a:r>
              <a:rPr lang="en-US" sz="1800" dirty="0">
                <a:latin typeface="Söhne"/>
              </a:rPr>
              <a:t>low healthcare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7C29F8-1FF5-2D5B-C65F-25EADB5B8060}"/>
              </a:ext>
            </a:extLst>
          </p:cNvPr>
          <p:cNvSpPr/>
          <p:nvPr/>
        </p:nvSpPr>
        <p:spPr>
          <a:xfrm>
            <a:off x="9093635" y="1597981"/>
            <a:ext cx="2020358" cy="3586579"/>
          </a:xfrm>
          <a:prstGeom prst="rect">
            <a:avLst/>
          </a:prstGeom>
          <a:solidFill>
            <a:srgbClr val="E3EFF5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Pull factors: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0" i="0" dirty="0">
                <a:effectLst/>
                <a:latin typeface="Söhne"/>
              </a:rPr>
              <a:t>higher wages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0" i="0" dirty="0">
                <a:effectLst/>
                <a:latin typeface="Söhne"/>
              </a:rPr>
              <a:t>job opportunities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0" i="0" dirty="0">
                <a:effectLst/>
                <a:latin typeface="Söhne"/>
              </a:rPr>
              <a:t>better education</a:t>
            </a:r>
          </a:p>
          <a:p>
            <a:pPr algn="ctr"/>
            <a:r>
              <a:rPr lang="en-US" dirty="0">
                <a:latin typeface="Söhne"/>
                <a:cs typeface="Times New Roman" panose="02020603050405020304" pitchFamily="18" charset="0"/>
              </a:rPr>
              <a:t>good healthcare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0" i="0" dirty="0">
                <a:effectLst/>
                <a:latin typeface="Söhne"/>
              </a:rPr>
              <a:t>higher standard of living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062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33F79B1-12C6-0BA1-5141-792D9B87D8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464038"/>
              </p:ext>
            </p:extLst>
          </p:nvPr>
        </p:nvGraphicFramePr>
        <p:xfrm>
          <a:off x="239696" y="248575"/>
          <a:ext cx="11611993" cy="6338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933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767AA-E34A-A6DE-02EC-B8D279E32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981" y="665824"/>
            <a:ext cx="9906631" cy="843381"/>
          </a:xfrm>
        </p:spPr>
        <p:txBody>
          <a:bodyPr>
            <a:normAutofit/>
          </a:bodyPr>
          <a:lstStyle/>
          <a:p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Migration Trends in Kosovo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E62D1-1F43-14BB-50A1-35C273CC1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752" y="1621661"/>
            <a:ext cx="10252860" cy="3181157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Historical context of emigration in Kosovo: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Kosovo has experienced significant emigration flows throughout the 20th and 21st centuries.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Rural poverty in the 60s and 70s and political pressure in the 80s contributed to emigration.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war in 1998-1999 resulted in the expulsion of around 1 million Kosovars, but many returned after the conflict.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Emigration statistics and destinations: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estimated number of emigrants from Kosovo between 1969 and 2011 is around 703,978 inhabitants.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of the end of 2020, the estimated number of emigrants is around 885,862 inhabitants.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8B3C9A2-4670-1AE1-3D84-17393A8731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0926409"/>
              </p:ext>
            </p:extLst>
          </p:nvPr>
        </p:nvGraphicFramePr>
        <p:xfrm>
          <a:off x="862766" y="4464420"/>
          <a:ext cx="2881538" cy="2485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CEF0A51-BD09-36DC-0125-3EF3A51565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2990805"/>
              </p:ext>
            </p:extLst>
          </p:nvPr>
        </p:nvGraphicFramePr>
        <p:xfrm>
          <a:off x="2573211" y="4372667"/>
          <a:ext cx="2771976" cy="2485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70C48339-2FEC-73EF-19C4-086DC88A51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009784"/>
              </p:ext>
            </p:extLst>
          </p:nvPr>
        </p:nvGraphicFramePr>
        <p:xfrm>
          <a:off x="4127426" y="4260210"/>
          <a:ext cx="2654645" cy="2969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087822D1-D151-D3B6-63FE-E742F7677F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0048914"/>
              </p:ext>
            </p:extLst>
          </p:nvPr>
        </p:nvGraphicFramePr>
        <p:xfrm>
          <a:off x="7820816" y="4260210"/>
          <a:ext cx="2867163" cy="2881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A96A2A2D-A956-99FD-A827-EDB33ECB58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8946467"/>
              </p:ext>
            </p:extLst>
          </p:nvPr>
        </p:nvGraphicFramePr>
        <p:xfrm>
          <a:off x="5823061" y="4441811"/>
          <a:ext cx="2867163" cy="2381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7" name="Diagram 16">
            <a:extLst>
              <a:ext uri="{FF2B5EF4-FFF2-40B4-BE49-F238E27FC236}">
                <a16:creationId xmlns:a16="http://schemas.microsoft.com/office/drawing/2014/main" id="{2F670E64-B48D-AE81-7DB4-4585A504D4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99703"/>
              </p:ext>
            </p:extLst>
          </p:nvPr>
        </p:nvGraphicFramePr>
        <p:xfrm>
          <a:off x="9115323" y="4174422"/>
          <a:ext cx="2867163" cy="2881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</p:spTree>
    <p:extLst>
      <p:ext uri="{BB962C8B-B14F-4D97-AF65-F5344CB8AC3E}">
        <p14:creationId xmlns:p14="http://schemas.microsoft.com/office/powerpoint/2010/main" val="510289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5916B-85BA-1B49-133A-D8E8E415B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003" y="624110"/>
            <a:ext cx="9835610" cy="1280890"/>
          </a:xfrm>
        </p:spPr>
        <p:txBody>
          <a:bodyPr>
            <a:normAutofit/>
          </a:bodyPr>
          <a:lstStyle/>
          <a:p>
            <a:r>
              <a:rPr lang="en-US" b="1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Migration Trends in Kosovo - Continued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6F2DC-2FD8-CF3B-EC08-B65FCCF4A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8283" y="1571348"/>
            <a:ext cx="10146329" cy="433987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2015 in Kosovo there was </a:t>
            </a:r>
            <a:r>
              <a:rPr lang="en-US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increase of illegal emigration around 122,000.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Youth and unemployment: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Kosovo has the youngest population in Europe, with an average age of 30.2 years.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 unemployment rates, particularly among young people, with an estimated rate of 49.1% for those aged 15-24 in 2021.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Unemployment, low wages, poor working conditions, and lack of contracts in the private sector contribute to emigration.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Impact of COVID-19 and economic challenges: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COVID-19 and the war in Ukraine have worsened the situation in Kosovo.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Increased prices and economic difficulties have affected family economies.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Government measures for financial support have not fully addressed the citizens' problems.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16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Leaving Kosovo: Legal Migration Upsurge Causes Depopulation Fears | Balkan  Insight">
            <a:extLst>
              <a:ext uri="{FF2B5EF4-FFF2-40B4-BE49-F238E27FC236}">
                <a16:creationId xmlns:a16="http://schemas.microsoft.com/office/drawing/2014/main" id="{E86C25AE-B27F-81D0-1F15-8F59250B9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49642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253</TotalTime>
  <Words>1420</Words>
  <Application>Microsoft Office PowerPoint</Application>
  <PresentationFormat>Widescreen</PresentationFormat>
  <Paragraphs>154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Söhne</vt:lpstr>
      <vt:lpstr>Times New Roman</vt:lpstr>
      <vt:lpstr>Wingdings 3</vt:lpstr>
      <vt:lpstr>Wisp</vt:lpstr>
      <vt:lpstr>What are the Driving Factors of Legal Emigration in Kosovo and what Consequences can the Country Face from Growing Emigration Trends? </vt:lpstr>
      <vt:lpstr>Introduction</vt:lpstr>
      <vt:lpstr>Methodology</vt:lpstr>
      <vt:lpstr>Definition of Migration</vt:lpstr>
      <vt:lpstr>Causes of Emigration - Factors</vt:lpstr>
      <vt:lpstr>PowerPoint Presentation</vt:lpstr>
      <vt:lpstr>Migration Trends in Kosovo</vt:lpstr>
      <vt:lpstr>Migration Trends in Kosovo - Continued</vt:lpstr>
      <vt:lpstr>PowerPoint Presentation</vt:lpstr>
      <vt:lpstr>Brain Drain</vt:lpstr>
      <vt:lpstr>Possible Trends of Emigration Growth in the Future</vt:lpstr>
      <vt:lpstr>Consequences of the High Rate of Rmigration</vt:lpstr>
      <vt:lpstr>Conclusion</vt:lpstr>
      <vt:lpstr>Reference</vt:lpstr>
      <vt:lpstr>Reference - Continued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Jeta Tërmkolli</dc:creator>
  <cp:lastModifiedBy>Jeta Tërmkolli</cp:lastModifiedBy>
  <cp:revision>11</cp:revision>
  <dcterms:created xsi:type="dcterms:W3CDTF">2023-06-27T12:05:54Z</dcterms:created>
  <dcterms:modified xsi:type="dcterms:W3CDTF">2023-07-05T20:07:59Z</dcterms:modified>
</cp:coreProperties>
</file>